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14" r:id="rId6"/>
    <p:sldId id="312" r:id="rId7"/>
    <p:sldId id="303" r:id="rId8"/>
    <p:sldId id="305" r:id="rId9"/>
    <p:sldId id="311" r:id="rId10"/>
    <p:sldId id="313" r:id="rId11"/>
    <p:sldId id="316" r:id="rId12"/>
    <p:sldId id="315" r:id="rId13"/>
    <p:sldId id="310" r:id="rId14"/>
    <p:sldId id="30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9AB05E-0E98-4CD7-AF61-CD3D4736994D}">
          <p14:sldIdLst>
            <p14:sldId id="298"/>
            <p14:sldId id="314"/>
          </p14:sldIdLst>
        </p14:section>
        <p14:section name="Untitled Section" id="{865A474F-FD40-4EF1-AC4E-320940D2E150}">
          <p14:sldIdLst>
            <p14:sldId id="312"/>
            <p14:sldId id="303"/>
            <p14:sldId id="305"/>
            <p14:sldId id="311"/>
            <p14:sldId id="313"/>
            <p14:sldId id="316"/>
            <p14:sldId id="315"/>
            <p14:sldId id="310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66"/>
    <a:srgbClr val="99CC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19" autoAdjust="0"/>
  </p:normalViewPr>
  <p:slideViewPr>
    <p:cSldViewPr snapToGrid="0">
      <p:cViewPr varScale="1">
        <p:scale>
          <a:sx n="71" d="100"/>
          <a:sy n="71" d="100"/>
        </p:scale>
        <p:origin x="17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mrata\Desktop\Tiger%20Analytics\Mortgage%20Insurance%20Cross%20Sell%20-%20Dataset%20&amp;%20Case%20Description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Feature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Sheet10!$B$1</c:f>
              <c:strCache>
                <c:ptCount val="1"/>
                <c:pt idx="0">
                  <c:v>Weight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Sheet10!$A$2:$A$19</c:f>
              <c:strCache>
                <c:ptCount val="18"/>
                <c:pt idx="0">
                  <c:v>Marital_Status_M</c:v>
                </c:pt>
                <c:pt idx="1">
                  <c:v>Worst_status_L6m_0</c:v>
                </c:pt>
                <c:pt idx="2">
                  <c:v>Mosaic_Class_1</c:v>
                </c:pt>
                <c:pt idx="3">
                  <c:v>Total___Public_Info___CCJ____ban_0</c:v>
                </c:pt>
                <c:pt idx="4">
                  <c:v>Income_Bin_Low</c:v>
                </c:pt>
                <c:pt idx="5">
                  <c:v>Accounts_Bin_1.0</c:v>
                </c:pt>
                <c:pt idx="6">
                  <c:v>Total_value__CAIS_8_9s</c:v>
                </c:pt>
                <c:pt idx="7">
                  <c:v>Term</c:v>
                </c:pt>
                <c:pt idx="8">
                  <c:v>Age</c:v>
                </c:pt>
                <c:pt idx="9">
                  <c:v>APR</c:v>
                </c:pt>
                <c:pt idx="10">
                  <c:v>Outstanding_Mortgage_Bal</c:v>
                </c:pt>
                <c:pt idx="11">
                  <c:v>Net_Advance</c:v>
                </c:pt>
                <c:pt idx="12">
                  <c:v>Time_at_Address</c:v>
                </c:pt>
                <c:pt idx="13">
                  <c:v>Time_with_Bank</c:v>
                </c:pt>
                <c:pt idx="14">
                  <c:v>Value_of_Property</c:v>
                </c:pt>
                <c:pt idx="15">
                  <c:v>Time_in_Employment</c:v>
                </c:pt>
                <c:pt idx="16">
                  <c:v>Total_outstanding_balance___excl</c:v>
                </c:pt>
                <c:pt idx="17">
                  <c:v>Credit_Score</c:v>
                </c:pt>
              </c:strCache>
            </c:strRef>
          </c:cat>
          <c:val>
            <c:numRef>
              <c:f>Sheet10!$B$2:$B$19</c:f>
              <c:numCache>
                <c:formatCode>General</c:formatCode>
                <c:ptCount val="18"/>
                <c:pt idx="0">
                  <c:v>50</c:v>
                </c:pt>
                <c:pt idx="1">
                  <c:v>52</c:v>
                </c:pt>
                <c:pt idx="2">
                  <c:v>55</c:v>
                </c:pt>
                <c:pt idx="3">
                  <c:v>55</c:v>
                </c:pt>
                <c:pt idx="4">
                  <c:v>62</c:v>
                </c:pt>
                <c:pt idx="5">
                  <c:v>80</c:v>
                </c:pt>
                <c:pt idx="6">
                  <c:v>242</c:v>
                </c:pt>
                <c:pt idx="7">
                  <c:v>388</c:v>
                </c:pt>
                <c:pt idx="8">
                  <c:v>428</c:v>
                </c:pt>
                <c:pt idx="9">
                  <c:v>453</c:v>
                </c:pt>
                <c:pt idx="10">
                  <c:v>503</c:v>
                </c:pt>
                <c:pt idx="11">
                  <c:v>510</c:v>
                </c:pt>
                <c:pt idx="12">
                  <c:v>522</c:v>
                </c:pt>
                <c:pt idx="13">
                  <c:v>524</c:v>
                </c:pt>
                <c:pt idx="14">
                  <c:v>535</c:v>
                </c:pt>
                <c:pt idx="15">
                  <c:v>579</c:v>
                </c:pt>
                <c:pt idx="16">
                  <c:v>649</c:v>
                </c:pt>
                <c:pt idx="17">
                  <c:v>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5-472B-8368-D406CD944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59213488"/>
        <c:axId val="1859212240"/>
      </c:barChart>
      <c:catAx>
        <c:axId val="1859213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Feature</a:t>
                </a:r>
              </a:p>
            </c:rich>
          </c:tx>
          <c:layout>
            <c:manualLayout>
              <c:xMode val="edge"/>
              <c:yMode val="edge"/>
              <c:x val="1.5876555180746113E-2"/>
              <c:y val="0.451336958416350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212240"/>
        <c:crosses val="autoZero"/>
        <c:auto val="1"/>
        <c:lblAlgn val="ctr"/>
        <c:lblOffset val="100"/>
        <c:noMultiLvlLbl val="0"/>
      </c:catAx>
      <c:valAx>
        <c:axId val="185921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0" dirty="0"/>
                  <a:t>Weight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21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hyperlink" Target="https://www.theaudienceagency.org/insight/mosaic" TargetMode="Externa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hyperlink" Target="https://www.theaudienceagency.org/insight/mosaic" TargetMode="External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FC37-0373-4326-83E0-B27897885A4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C31A3CF-74AD-45EF-A358-C13CBFDB02AE}">
      <dgm:prSet phldrT="[Text]" custT="1"/>
      <dgm:spPr/>
      <dgm:t>
        <a:bodyPr/>
        <a:lstStyle/>
        <a:p>
          <a:r>
            <a:rPr lang="en-IN" sz="1600" dirty="0">
              <a:latin typeface="Calibri" panose="020F0502020204030204" pitchFamily="34" charset="0"/>
              <a:cs typeface="Calibri" panose="020F0502020204030204" pitchFamily="34" charset="0"/>
            </a:rPr>
            <a:t>58 variables</a:t>
          </a:r>
        </a:p>
      </dgm:t>
    </dgm:pt>
    <dgm:pt modelId="{549C05AB-CDB0-46B8-A51B-F8F5E27C631B}" type="parTrans" cxnId="{F6BECBF0-655D-4D11-BBAC-52D6368D00F1}">
      <dgm:prSet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8F5CDF-A29D-4B1D-8B68-8F73E3EE4914}" type="sibTrans" cxnId="{F6BECBF0-655D-4D11-BBAC-52D6368D00F1}">
      <dgm:prSet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ECF5BD-96E2-429E-8AF5-AFF8E78694B3}">
      <dgm:prSet phldrT="[Text]" custT="1"/>
      <dgm:spPr/>
      <dgm:t>
        <a:bodyPr/>
        <a:lstStyle/>
        <a:p>
          <a:r>
            <a:rPr lang="en-IN" sz="1600" dirty="0">
              <a:latin typeface="Calibri" panose="020F0502020204030204" pitchFamily="34" charset="0"/>
              <a:cs typeface="Calibri" panose="020F0502020204030204" pitchFamily="34" charset="0"/>
            </a:rPr>
            <a:t>Int64- 34</a:t>
          </a:r>
        </a:p>
      </dgm:t>
    </dgm:pt>
    <dgm:pt modelId="{1AB56A10-62DC-42D6-854E-17D9111A9266}" type="parTrans" cxnId="{8002FD94-6F15-41A1-B91B-8655E9A616DC}">
      <dgm:prSet custT="1"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8B8D2F-CA46-485A-8845-56315C6F6940}" type="sibTrans" cxnId="{8002FD94-6F15-41A1-B91B-8655E9A616DC}">
      <dgm:prSet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183F6B-1087-4DC1-B2AB-C02A3C723874}">
      <dgm:prSet phldrT="[Text]" custT="1"/>
      <dgm:spPr/>
      <dgm:t>
        <a:bodyPr/>
        <a:lstStyle/>
        <a:p>
          <a:r>
            <a:rPr lang="en-IN" sz="1600" dirty="0">
              <a:latin typeface="Calibri" panose="020F0502020204030204" pitchFamily="34" charset="0"/>
              <a:cs typeface="Calibri" panose="020F0502020204030204" pitchFamily="34" charset="0"/>
            </a:rPr>
            <a:t>Object- 21</a:t>
          </a:r>
        </a:p>
      </dgm:t>
    </dgm:pt>
    <dgm:pt modelId="{F75C3AAC-C28B-4801-BB55-C6160CE4CD35}" type="parTrans" cxnId="{C5DD1507-4585-4DFF-BBB5-B932620C2539}">
      <dgm:prSet custT="1"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5583903-75ED-4692-A354-B8613CF143C2}" type="sibTrans" cxnId="{C5DD1507-4585-4DFF-BBB5-B932620C2539}">
      <dgm:prSet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07C9D9-15DB-49DB-8B88-A4FE50E838A8}">
      <dgm:prSet phldrT="[Text]" custT="1"/>
      <dgm:spPr/>
      <dgm:t>
        <a:bodyPr/>
        <a:lstStyle/>
        <a:p>
          <a:r>
            <a:rPr lang="en-IN" sz="1600" dirty="0">
              <a:latin typeface="Calibri" panose="020F0502020204030204" pitchFamily="34" charset="0"/>
              <a:cs typeface="Calibri" panose="020F0502020204030204" pitchFamily="34" charset="0"/>
            </a:rPr>
            <a:t>Float64- 3</a:t>
          </a:r>
        </a:p>
      </dgm:t>
    </dgm:pt>
    <dgm:pt modelId="{140DE4AB-050E-4C52-9C01-72F071CD8A00}" type="parTrans" cxnId="{9753336C-3DC9-4816-876B-06210BD46F5E}">
      <dgm:prSet custT="1"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08820C-62EB-4A33-AE33-4D0D40C36935}" type="sibTrans" cxnId="{9753336C-3DC9-4816-876B-06210BD46F5E}">
      <dgm:prSet/>
      <dgm:spPr/>
      <dgm:t>
        <a:bodyPr/>
        <a:lstStyle/>
        <a:p>
          <a:endParaRPr lang="en-IN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6E1E29-A9AE-4513-837C-6475460373C2}" type="pres">
      <dgm:prSet presAssocID="{0B48FC37-0373-4326-83E0-B27897885A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970060-1696-4447-B027-B880A6C66CB3}" type="pres">
      <dgm:prSet presAssocID="{4C31A3CF-74AD-45EF-A358-C13CBFDB02AE}" presName="root1" presStyleCnt="0"/>
      <dgm:spPr/>
    </dgm:pt>
    <dgm:pt modelId="{4860BBF0-B93A-4530-B505-F06D62B4B2C8}" type="pres">
      <dgm:prSet presAssocID="{4C31A3CF-74AD-45EF-A358-C13CBFDB02AE}" presName="LevelOneTextNode" presStyleLbl="node0" presStyleIdx="0" presStyleCnt="1">
        <dgm:presLayoutVars>
          <dgm:chPref val="3"/>
        </dgm:presLayoutVars>
      </dgm:prSet>
      <dgm:spPr/>
    </dgm:pt>
    <dgm:pt modelId="{F46023F2-2E55-4CA5-A2AF-7E6D99003907}" type="pres">
      <dgm:prSet presAssocID="{4C31A3CF-74AD-45EF-A358-C13CBFDB02AE}" presName="level2hierChild" presStyleCnt="0"/>
      <dgm:spPr/>
    </dgm:pt>
    <dgm:pt modelId="{4C6CC9EF-EAF5-4990-B8B7-5405D9A98604}" type="pres">
      <dgm:prSet presAssocID="{1AB56A10-62DC-42D6-854E-17D9111A9266}" presName="conn2-1" presStyleLbl="parChTrans1D2" presStyleIdx="0" presStyleCnt="3"/>
      <dgm:spPr/>
    </dgm:pt>
    <dgm:pt modelId="{9E648BBD-868F-4AB2-9891-A819702454B3}" type="pres">
      <dgm:prSet presAssocID="{1AB56A10-62DC-42D6-854E-17D9111A9266}" presName="connTx" presStyleLbl="parChTrans1D2" presStyleIdx="0" presStyleCnt="3"/>
      <dgm:spPr/>
    </dgm:pt>
    <dgm:pt modelId="{E8872EDD-A50C-4DD4-BD76-F0FD1C1B3111}" type="pres">
      <dgm:prSet presAssocID="{6FECF5BD-96E2-429E-8AF5-AFF8E78694B3}" presName="root2" presStyleCnt="0"/>
      <dgm:spPr/>
    </dgm:pt>
    <dgm:pt modelId="{1F1487D5-B696-40DC-A5BF-0EB8C04EAF07}" type="pres">
      <dgm:prSet presAssocID="{6FECF5BD-96E2-429E-8AF5-AFF8E78694B3}" presName="LevelTwoTextNode" presStyleLbl="node2" presStyleIdx="0" presStyleCnt="3">
        <dgm:presLayoutVars>
          <dgm:chPref val="3"/>
        </dgm:presLayoutVars>
      </dgm:prSet>
      <dgm:spPr/>
    </dgm:pt>
    <dgm:pt modelId="{6DBEA95F-F949-473D-AE1E-0B175EADA59B}" type="pres">
      <dgm:prSet presAssocID="{6FECF5BD-96E2-429E-8AF5-AFF8E78694B3}" presName="level3hierChild" presStyleCnt="0"/>
      <dgm:spPr/>
    </dgm:pt>
    <dgm:pt modelId="{0BEF6A0F-BB75-4243-BD1E-84B4E386DE64}" type="pres">
      <dgm:prSet presAssocID="{F75C3AAC-C28B-4801-BB55-C6160CE4CD35}" presName="conn2-1" presStyleLbl="parChTrans1D2" presStyleIdx="1" presStyleCnt="3"/>
      <dgm:spPr/>
    </dgm:pt>
    <dgm:pt modelId="{93282BF9-8B31-4619-8D8D-0D40F549A13B}" type="pres">
      <dgm:prSet presAssocID="{F75C3AAC-C28B-4801-BB55-C6160CE4CD35}" presName="connTx" presStyleLbl="parChTrans1D2" presStyleIdx="1" presStyleCnt="3"/>
      <dgm:spPr/>
    </dgm:pt>
    <dgm:pt modelId="{FFFE601B-E1C0-41C4-A399-CB5750A179D1}" type="pres">
      <dgm:prSet presAssocID="{A5183F6B-1087-4DC1-B2AB-C02A3C723874}" presName="root2" presStyleCnt="0"/>
      <dgm:spPr/>
    </dgm:pt>
    <dgm:pt modelId="{AAD2B6FC-A41E-4489-8B8A-ADD89F905236}" type="pres">
      <dgm:prSet presAssocID="{A5183F6B-1087-4DC1-B2AB-C02A3C723874}" presName="LevelTwoTextNode" presStyleLbl="node2" presStyleIdx="1" presStyleCnt="3">
        <dgm:presLayoutVars>
          <dgm:chPref val="3"/>
        </dgm:presLayoutVars>
      </dgm:prSet>
      <dgm:spPr/>
    </dgm:pt>
    <dgm:pt modelId="{7A7673BD-CD10-4570-B096-A02AE0A73642}" type="pres">
      <dgm:prSet presAssocID="{A5183F6B-1087-4DC1-B2AB-C02A3C723874}" presName="level3hierChild" presStyleCnt="0"/>
      <dgm:spPr/>
    </dgm:pt>
    <dgm:pt modelId="{8169C1F7-D94D-4330-A835-10698CA25EEF}" type="pres">
      <dgm:prSet presAssocID="{140DE4AB-050E-4C52-9C01-72F071CD8A00}" presName="conn2-1" presStyleLbl="parChTrans1D2" presStyleIdx="2" presStyleCnt="3"/>
      <dgm:spPr/>
    </dgm:pt>
    <dgm:pt modelId="{DED5CA57-41FE-41C2-ACC5-A7EB366F6E3C}" type="pres">
      <dgm:prSet presAssocID="{140DE4AB-050E-4C52-9C01-72F071CD8A00}" presName="connTx" presStyleLbl="parChTrans1D2" presStyleIdx="2" presStyleCnt="3"/>
      <dgm:spPr/>
    </dgm:pt>
    <dgm:pt modelId="{EC77DC9C-DA77-4A5E-A629-9B8457758783}" type="pres">
      <dgm:prSet presAssocID="{BE07C9D9-15DB-49DB-8B88-A4FE50E838A8}" presName="root2" presStyleCnt="0"/>
      <dgm:spPr/>
    </dgm:pt>
    <dgm:pt modelId="{FFE7AB1C-6FE6-419A-BDF5-8F027E03E2F1}" type="pres">
      <dgm:prSet presAssocID="{BE07C9D9-15DB-49DB-8B88-A4FE50E838A8}" presName="LevelTwoTextNode" presStyleLbl="node2" presStyleIdx="2" presStyleCnt="3">
        <dgm:presLayoutVars>
          <dgm:chPref val="3"/>
        </dgm:presLayoutVars>
      </dgm:prSet>
      <dgm:spPr/>
    </dgm:pt>
    <dgm:pt modelId="{CAF80A0B-92F1-4765-98EE-9A3335B8A79A}" type="pres">
      <dgm:prSet presAssocID="{BE07C9D9-15DB-49DB-8B88-A4FE50E838A8}" presName="level3hierChild" presStyleCnt="0"/>
      <dgm:spPr/>
    </dgm:pt>
  </dgm:ptLst>
  <dgm:cxnLst>
    <dgm:cxn modelId="{C5DD1507-4585-4DFF-BBB5-B932620C2539}" srcId="{4C31A3CF-74AD-45EF-A358-C13CBFDB02AE}" destId="{A5183F6B-1087-4DC1-B2AB-C02A3C723874}" srcOrd="1" destOrd="0" parTransId="{F75C3AAC-C28B-4801-BB55-C6160CE4CD35}" sibTransId="{35583903-75ED-4692-A354-B8613CF143C2}"/>
    <dgm:cxn modelId="{65DA9E0F-5277-4E17-9CEB-4C36DEC213A4}" type="presOf" srcId="{1AB56A10-62DC-42D6-854E-17D9111A9266}" destId="{9E648BBD-868F-4AB2-9891-A819702454B3}" srcOrd="1" destOrd="0" presId="urn:microsoft.com/office/officeart/2008/layout/HorizontalMultiLevelHierarchy"/>
    <dgm:cxn modelId="{1DFC551A-0CF5-4D6B-BBAB-6141F1263564}" type="presOf" srcId="{BE07C9D9-15DB-49DB-8B88-A4FE50E838A8}" destId="{FFE7AB1C-6FE6-419A-BDF5-8F027E03E2F1}" srcOrd="0" destOrd="0" presId="urn:microsoft.com/office/officeart/2008/layout/HorizontalMultiLevelHierarchy"/>
    <dgm:cxn modelId="{5C0C2A28-7617-4112-95AA-AF20B336532B}" type="presOf" srcId="{4C31A3CF-74AD-45EF-A358-C13CBFDB02AE}" destId="{4860BBF0-B93A-4530-B505-F06D62B4B2C8}" srcOrd="0" destOrd="0" presId="urn:microsoft.com/office/officeart/2008/layout/HorizontalMultiLevelHierarchy"/>
    <dgm:cxn modelId="{6F592D3C-8A1A-4C60-91FB-191D771D66B0}" type="presOf" srcId="{0B48FC37-0373-4326-83E0-B27897885A4D}" destId="{526E1E29-A9AE-4513-837C-6475460373C2}" srcOrd="0" destOrd="0" presId="urn:microsoft.com/office/officeart/2008/layout/HorizontalMultiLevelHierarchy"/>
    <dgm:cxn modelId="{F0862567-F25D-4886-A181-F9E3A2BBC3F2}" type="presOf" srcId="{1AB56A10-62DC-42D6-854E-17D9111A9266}" destId="{4C6CC9EF-EAF5-4990-B8B7-5405D9A98604}" srcOrd="0" destOrd="0" presId="urn:microsoft.com/office/officeart/2008/layout/HorizontalMultiLevelHierarchy"/>
    <dgm:cxn modelId="{9753336C-3DC9-4816-876B-06210BD46F5E}" srcId="{4C31A3CF-74AD-45EF-A358-C13CBFDB02AE}" destId="{BE07C9D9-15DB-49DB-8B88-A4FE50E838A8}" srcOrd="2" destOrd="0" parTransId="{140DE4AB-050E-4C52-9C01-72F071CD8A00}" sibTransId="{BA08820C-62EB-4A33-AE33-4D0D40C36935}"/>
    <dgm:cxn modelId="{58936552-157D-4887-B1EB-78555EFED3F5}" type="presOf" srcId="{F75C3AAC-C28B-4801-BB55-C6160CE4CD35}" destId="{93282BF9-8B31-4619-8D8D-0D40F549A13B}" srcOrd="1" destOrd="0" presId="urn:microsoft.com/office/officeart/2008/layout/HorizontalMultiLevelHierarchy"/>
    <dgm:cxn modelId="{EA96ED7B-1A30-4A45-8ADB-BAAAF0990BFA}" type="presOf" srcId="{A5183F6B-1087-4DC1-B2AB-C02A3C723874}" destId="{AAD2B6FC-A41E-4489-8B8A-ADD89F905236}" srcOrd="0" destOrd="0" presId="urn:microsoft.com/office/officeart/2008/layout/HorizontalMultiLevelHierarchy"/>
    <dgm:cxn modelId="{21738882-EDC1-44F0-885A-2562D4FE085E}" type="presOf" srcId="{6FECF5BD-96E2-429E-8AF5-AFF8E78694B3}" destId="{1F1487D5-B696-40DC-A5BF-0EB8C04EAF07}" srcOrd="0" destOrd="0" presId="urn:microsoft.com/office/officeart/2008/layout/HorizontalMultiLevelHierarchy"/>
    <dgm:cxn modelId="{8002FD94-6F15-41A1-B91B-8655E9A616DC}" srcId="{4C31A3CF-74AD-45EF-A358-C13CBFDB02AE}" destId="{6FECF5BD-96E2-429E-8AF5-AFF8E78694B3}" srcOrd="0" destOrd="0" parTransId="{1AB56A10-62DC-42D6-854E-17D9111A9266}" sibTransId="{2C8B8D2F-CA46-485A-8845-56315C6F6940}"/>
    <dgm:cxn modelId="{143168A6-4536-4AA6-9932-00A0BD8225DC}" type="presOf" srcId="{F75C3AAC-C28B-4801-BB55-C6160CE4CD35}" destId="{0BEF6A0F-BB75-4243-BD1E-84B4E386DE64}" srcOrd="0" destOrd="0" presId="urn:microsoft.com/office/officeart/2008/layout/HorizontalMultiLevelHierarchy"/>
    <dgm:cxn modelId="{2B7BB6D5-F9F6-40E8-AE51-BCD700BE499E}" type="presOf" srcId="{140DE4AB-050E-4C52-9C01-72F071CD8A00}" destId="{8169C1F7-D94D-4330-A835-10698CA25EEF}" srcOrd="0" destOrd="0" presId="urn:microsoft.com/office/officeart/2008/layout/HorizontalMultiLevelHierarchy"/>
    <dgm:cxn modelId="{D7B95DEC-2128-4121-8288-32A3A7FE6952}" type="presOf" srcId="{140DE4AB-050E-4C52-9C01-72F071CD8A00}" destId="{DED5CA57-41FE-41C2-ACC5-A7EB366F6E3C}" srcOrd="1" destOrd="0" presId="urn:microsoft.com/office/officeart/2008/layout/HorizontalMultiLevelHierarchy"/>
    <dgm:cxn modelId="{F6BECBF0-655D-4D11-BBAC-52D6368D00F1}" srcId="{0B48FC37-0373-4326-83E0-B27897885A4D}" destId="{4C31A3CF-74AD-45EF-A358-C13CBFDB02AE}" srcOrd="0" destOrd="0" parTransId="{549C05AB-CDB0-46B8-A51B-F8F5E27C631B}" sibTransId="{0A8F5CDF-A29D-4B1D-8B68-8F73E3EE4914}"/>
    <dgm:cxn modelId="{CC13E1AB-9F46-4882-88C6-4A0107B9D664}" type="presParOf" srcId="{526E1E29-A9AE-4513-837C-6475460373C2}" destId="{0A970060-1696-4447-B027-B880A6C66CB3}" srcOrd="0" destOrd="0" presId="urn:microsoft.com/office/officeart/2008/layout/HorizontalMultiLevelHierarchy"/>
    <dgm:cxn modelId="{092488EB-3598-45EE-9883-CA84D9FF9140}" type="presParOf" srcId="{0A970060-1696-4447-B027-B880A6C66CB3}" destId="{4860BBF0-B93A-4530-B505-F06D62B4B2C8}" srcOrd="0" destOrd="0" presId="urn:microsoft.com/office/officeart/2008/layout/HorizontalMultiLevelHierarchy"/>
    <dgm:cxn modelId="{8046A1AD-36B2-458C-AB98-A6C18F394866}" type="presParOf" srcId="{0A970060-1696-4447-B027-B880A6C66CB3}" destId="{F46023F2-2E55-4CA5-A2AF-7E6D99003907}" srcOrd="1" destOrd="0" presId="urn:microsoft.com/office/officeart/2008/layout/HorizontalMultiLevelHierarchy"/>
    <dgm:cxn modelId="{EB8B7235-8FFE-4D20-8C2C-0EDC12039F9B}" type="presParOf" srcId="{F46023F2-2E55-4CA5-A2AF-7E6D99003907}" destId="{4C6CC9EF-EAF5-4990-B8B7-5405D9A98604}" srcOrd="0" destOrd="0" presId="urn:microsoft.com/office/officeart/2008/layout/HorizontalMultiLevelHierarchy"/>
    <dgm:cxn modelId="{EE231B57-028B-4FE1-AABD-8E98B83A19CD}" type="presParOf" srcId="{4C6CC9EF-EAF5-4990-B8B7-5405D9A98604}" destId="{9E648BBD-868F-4AB2-9891-A819702454B3}" srcOrd="0" destOrd="0" presId="urn:microsoft.com/office/officeart/2008/layout/HorizontalMultiLevelHierarchy"/>
    <dgm:cxn modelId="{1EE2946D-700F-4C60-B5D1-63CC1A7020B1}" type="presParOf" srcId="{F46023F2-2E55-4CA5-A2AF-7E6D99003907}" destId="{E8872EDD-A50C-4DD4-BD76-F0FD1C1B3111}" srcOrd="1" destOrd="0" presId="urn:microsoft.com/office/officeart/2008/layout/HorizontalMultiLevelHierarchy"/>
    <dgm:cxn modelId="{8CEB0778-AFB6-4A59-9753-3B6266EEE409}" type="presParOf" srcId="{E8872EDD-A50C-4DD4-BD76-F0FD1C1B3111}" destId="{1F1487D5-B696-40DC-A5BF-0EB8C04EAF07}" srcOrd="0" destOrd="0" presId="urn:microsoft.com/office/officeart/2008/layout/HorizontalMultiLevelHierarchy"/>
    <dgm:cxn modelId="{04FAEDAF-A2B0-41BE-AC9D-8573E599782C}" type="presParOf" srcId="{E8872EDD-A50C-4DD4-BD76-F0FD1C1B3111}" destId="{6DBEA95F-F949-473D-AE1E-0B175EADA59B}" srcOrd="1" destOrd="0" presId="urn:microsoft.com/office/officeart/2008/layout/HorizontalMultiLevelHierarchy"/>
    <dgm:cxn modelId="{F2D559A8-83EA-4409-869F-F3F6C1C62689}" type="presParOf" srcId="{F46023F2-2E55-4CA5-A2AF-7E6D99003907}" destId="{0BEF6A0F-BB75-4243-BD1E-84B4E386DE64}" srcOrd="2" destOrd="0" presId="urn:microsoft.com/office/officeart/2008/layout/HorizontalMultiLevelHierarchy"/>
    <dgm:cxn modelId="{ED9F3F98-56D6-4615-BAF3-54C0FE2BF4B5}" type="presParOf" srcId="{0BEF6A0F-BB75-4243-BD1E-84B4E386DE64}" destId="{93282BF9-8B31-4619-8D8D-0D40F549A13B}" srcOrd="0" destOrd="0" presId="urn:microsoft.com/office/officeart/2008/layout/HorizontalMultiLevelHierarchy"/>
    <dgm:cxn modelId="{A65F6865-5E6B-45A5-88A9-11B827A0ACB4}" type="presParOf" srcId="{F46023F2-2E55-4CA5-A2AF-7E6D99003907}" destId="{FFFE601B-E1C0-41C4-A399-CB5750A179D1}" srcOrd="3" destOrd="0" presId="urn:microsoft.com/office/officeart/2008/layout/HorizontalMultiLevelHierarchy"/>
    <dgm:cxn modelId="{A716C886-4EC6-4730-AE1A-317B6276C974}" type="presParOf" srcId="{FFFE601B-E1C0-41C4-A399-CB5750A179D1}" destId="{AAD2B6FC-A41E-4489-8B8A-ADD89F905236}" srcOrd="0" destOrd="0" presId="urn:microsoft.com/office/officeart/2008/layout/HorizontalMultiLevelHierarchy"/>
    <dgm:cxn modelId="{8BBF8A85-4CAC-4037-81ED-CE1F29DF0CC3}" type="presParOf" srcId="{FFFE601B-E1C0-41C4-A399-CB5750A179D1}" destId="{7A7673BD-CD10-4570-B096-A02AE0A73642}" srcOrd="1" destOrd="0" presId="urn:microsoft.com/office/officeart/2008/layout/HorizontalMultiLevelHierarchy"/>
    <dgm:cxn modelId="{9F6B55F0-4B23-41C0-91C4-A05BC786E1FE}" type="presParOf" srcId="{F46023F2-2E55-4CA5-A2AF-7E6D99003907}" destId="{8169C1F7-D94D-4330-A835-10698CA25EEF}" srcOrd="4" destOrd="0" presId="urn:microsoft.com/office/officeart/2008/layout/HorizontalMultiLevelHierarchy"/>
    <dgm:cxn modelId="{A6CC1291-0720-4A96-AE0F-3605E35AD0BE}" type="presParOf" srcId="{8169C1F7-D94D-4330-A835-10698CA25EEF}" destId="{DED5CA57-41FE-41C2-ACC5-A7EB366F6E3C}" srcOrd="0" destOrd="0" presId="urn:microsoft.com/office/officeart/2008/layout/HorizontalMultiLevelHierarchy"/>
    <dgm:cxn modelId="{5011799C-8F81-45DC-B895-93EA3FB747D2}" type="presParOf" srcId="{F46023F2-2E55-4CA5-A2AF-7E6D99003907}" destId="{EC77DC9C-DA77-4A5E-A629-9B8457758783}" srcOrd="5" destOrd="0" presId="urn:microsoft.com/office/officeart/2008/layout/HorizontalMultiLevelHierarchy"/>
    <dgm:cxn modelId="{5C1DBD67-3074-4EDF-AEDA-8E981C04E020}" type="presParOf" srcId="{EC77DC9C-DA77-4A5E-A629-9B8457758783}" destId="{FFE7AB1C-6FE6-419A-BDF5-8F027E03E2F1}" srcOrd="0" destOrd="0" presId="urn:microsoft.com/office/officeart/2008/layout/HorizontalMultiLevelHierarchy"/>
    <dgm:cxn modelId="{3A6405EF-45F4-40C6-A008-6127176C0FDE}" type="presParOf" srcId="{EC77DC9C-DA77-4A5E-A629-9B8457758783}" destId="{CAF80A0B-92F1-4765-98EE-9A3335B8A79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none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max_depth</a:t>
          </a:r>
          <a:r>
            <a:rPr lang="en-IN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Maximum depth of a tree</a:t>
          </a:r>
          <a:r>
            <a:rPr lang="en-US" sz="1200" b="0" i="0" u="none" dirty="0"/>
            <a:t>.</a:t>
          </a:r>
          <a:r>
            <a:rPr lang="en-US" sz="1200" dirty="0"/>
            <a:t> </a:t>
          </a:r>
          <a:endParaRPr lang="en-IN" sz="1200" dirty="0"/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 err="1">
              <a:latin typeface="Calibri" panose="020F0502020204030204" pitchFamily="34" charset="0"/>
              <a:cs typeface="Calibri" panose="020F0502020204030204" pitchFamily="34" charset="0"/>
            </a:rPr>
            <a:t>min_child_weight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Minimum sum of instance weight (hessian) needed in a child.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>
              <a:latin typeface="Calibri" panose="020F0502020204030204" pitchFamily="34" charset="0"/>
              <a:cs typeface="Calibri" panose="020F0502020204030204" pitchFamily="34" charset="0"/>
            </a:rPr>
            <a:t>seed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IN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Random number seed.</a:t>
          </a:r>
          <a:r>
            <a:rPr lang="en-IN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subsample</a:t>
          </a:r>
          <a:r>
            <a:rPr lang="en-US" sz="1400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Subsample ratio of the training instances</a:t>
          </a:r>
          <a:r>
            <a:rPr lang="en-US" sz="1200" b="0" i="0" u="none" dirty="0"/>
            <a:t>.</a:t>
          </a:r>
          <a:r>
            <a:rPr lang="en-US" sz="1200" dirty="0"/>
            <a:t> </a:t>
          </a:r>
          <a:endParaRPr lang="en-IN" sz="1200" dirty="0"/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IN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learning objective</a:t>
          </a:r>
          <a:r>
            <a:rPr lang="en-IN" sz="1200" b="0" i="0" u="none" dirty="0"/>
            <a:t>.</a:t>
          </a:r>
          <a:r>
            <a:rPr lang="en-IN" sz="1200" dirty="0"/>
            <a:t> </a:t>
          </a: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593" custLinFactNeighborY="-9422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>
              <a:latin typeface="Calibri" panose="020F0502020204030204" pitchFamily="34" charset="0"/>
              <a:cs typeface="Calibri" panose="020F0502020204030204" pitchFamily="34" charset="0"/>
            </a:rPr>
            <a:t>silent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Silent mode is activated is set to 1, i.e. no running messages will be printed.</a:t>
          </a:r>
          <a:endParaRPr lang="en-IN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200" b="1" i="0" u="sng" dirty="0"/>
            <a:t> </a:t>
          </a:r>
          <a:r>
            <a:rPr lang="en-IN" sz="1400" b="1" i="0" u="sng" dirty="0" err="1">
              <a:latin typeface="Calibri" panose="020F0502020204030204" pitchFamily="34" charset="0"/>
              <a:cs typeface="Calibri" panose="020F0502020204030204" pitchFamily="34" charset="0"/>
            </a:rPr>
            <a:t>nthread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Number of parallel threads used to run </a:t>
          </a:r>
          <a:r>
            <a:rPr lang="en-US" sz="1400" b="0" i="0" u="none" dirty="0" err="1">
              <a:latin typeface="Calibri" panose="020F0502020204030204" pitchFamily="34" charset="0"/>
              <a:cs typeface="Calibri" panose="020F0502020204030204" pitchFamily="34" charset="0"/>
            </a:rPr>
            <a:t>XGBoost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. 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.</a:t>
          </a:r>
          <a:endParaRPr lang="en-IN" sz="1200" dirty="0"/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400" b="1" i="0" u="sng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1400" b="1" i="0" u="sng" dirty="0" err="1">
              <a:latin typeface="Calibri" panose="020F0502020204030204" pitchFamily="34" charset="0"/>
              <a:cs typeface="Calibri" panose="020F0502020204030204" pitchFamily="34" charset="0"/>
            </a:rPr>
            <a:t>n_estimators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Number of gradient boosted trees. Equivalent to number of boosting rounds.</a:t>
          </a:r>
          <a:endParaRPr lang="en-IN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6D9DAB4-3B1B-4EFD-AA7C-D4C811D8F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E3D6053-0124-4042-A637-68297FC75252}">
      <dgm:prSet phldrT="[Text]"/>
      <dgm:spPr/>
      <dgm:t>
        <a:bodyPr/>
        <a:lstStyle/>
        <a:p>
          <a:r>
            <a:rPr lang="en-US" dirty="0"/>
            <a:t>Data</a:t>
          </a:r>
          <a:endParaRPr lang="en-IN" dirty="0"/>
        </a:p>
      </dgm:t>
    </dgm:pt>
    <dgm:pt modelId="{45B100BD-55EA-4873-8DD2-3A3916439991}" type="parTrans" cxnId="{E7D31AE5-FBD6-4D3F-ABA6-89C718B54EF1}">
      <dgm:prSet/>
      <dgm:spPr/>
      <dgm:t>
        <a:bodyPr/>
        <a:lstStyle/>
        <a:p>
          <a:endParaRPr lang="en-IN"/>
        </a:p>
      </dgm:t>
    </dgm:pt>
    <dgm:pt modelId="{19B3AC51-519D-4901-B7B1-6D655A63995E}" type="sibTrans" cxnId="{E7D31AE5-FBD6-4D3F-ABA6-89C718B54EF1}">
      <dgm:prSet/>
      <dgm:spPr/>
      <dgm:t>
        <a:bodyPr/>
        <a:lstStyle/>
        <a:p>
          <a:endParaRPr lang="en-IN"/>
        </a:p>
      </dgm:t>
    </dgm:pt>
    <dgm:pt modelId="{9100DE5F-B934-44CD-B1CD-2CCDCC6F2E36}">
      <dgm:prSet phldrT="[Text]"/>
      <dgm:spPr/>
      <dgm:t>
        <a:bodyPr/>
        <a:lstStyle/>
        <a:p>
          <a:r>
            <a:rPr lang="en-US" dirty="0"/>
            <a:t>Train</a:t>
          </a:r>
        </a:p>
        <a:p>
          <a:r>
            <a:rPr lang="en-US" dirty="0"/>
            <a:t>80%</a:t>
          </a:r>
          <a:endParaRPr lang="en-IN" dirty="0"/>
        </a:p>
      </dgm:t>
    </dgm:pt>
    <dgm:pt modelId="{96C41B4A-E55A-4E51-8703-E7D30458E1CF}" type="parTrans" cxnId="{2979CC9D-AE7F-4FFC-AD6E-D2E62F121684}">
      <dgm:prSet/>
      <dgm:spPr/>
      <dgm:t>
        <a:bodyPr/>
        <a:lstStyle/>
        <a:p>
          <a:endParaRPr lang="en-IN"/>
        </a:p>
      </dgm:t>
    </dgm:pt>
    <dgm:pt modelId="{3F7BA9B5-3628-4152-801E-BEBBFFD03947}" type="sibTrans" cxnId="{2979CC9D-AE7F-4FFC-AD6E-D2E62F121684}">
      <dgm:prSet/>
      <dgm:spPr/>
      <dgm:t>
        <a:bodyPr/>
        <a:lstStyle/>
        <a:p>
          <a:endParaRPr lang="en-IN"/>
        </a:p>
      </dgm:t>
    </dgm:pt>
    <dgm:pt modelId="{7A71BB64-F1E7-4156-BDC8-250FFBB3745A}">
      <dgm:prSet phldrT="[Text]"/>
      <dgm:spPr/>
      <dgm:t>
        <a:bodyPr/>
        <a:lstStyle/>
        <a:p>
          <a:r>
            <a:rPr lang="en-US" dirty="0"/>
            <a:t>Test</a:t>
          </a:r>
        </a:p>
        <a:p>
          <a:r>
            <a:rPr lang="en-US" dirty="0"/>
            <a:t>20%</a:t>
          </a:r>
          <a:endParaRPr lang="en-IN" dirty="0"/>
        </a:p>
      </dgm:t>
    </dgm:pt>
    <dgm:pt modelId="{DEFCB6CD-2CF3-429C-A272-6BD0D095BA69}" type="parTrans" cxnId="{5F39FC94-EAB6-4A23-B4F9-93F212335461}">
      <dgm:prSet/>
      <dgm:spPr/>
      <dgm:t>
        <a:bodyPr/>
        <a:lstStyle/>
        <a:p>
          <a:endParaRPr lang="en-IN"/>
        </a:p>
      </dgm:t>
    </dgm:pt>
    <dgm:pt modelId="{6420D5EC-B3CE-4F06-8BD6-699CD53857F7}" type="sibTrans" cxnId="{5F39FC94-EAB6-4A23-B4F9-93F212335461}">
      <dgm:prSet/>
      <dgm:spPr/>
      <dgm:t>
        <a:bodyPr/>
        <a:lstStyle/>
        <a:p>
          <a:endParaRPr lang="en-IN"/>
        </a:p>
      </dgm:t>
    </dgm:pt>
    <dgm:pt modelId="{785BC812-F483-4030-93C2-0914C2DC008B}" type="pres">
      <dgm:prSet presAssocID="{E6D9DAB4-3B1B-4EFD-AA7C-D4C811D8F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A408BA-E783-4E9F-9801-484807D0249D}" type="pres">
      <dgm:prSet presAssocID="{6E3D6053-0124-4042-A637-68297FC75252}" presName="hierRoot1" presStyleCnt="0">
        <dgm:presLayoutVars>
          <dgm:hierBranch val="init"/>
        </dgm:presLayoutVars>
      </dgm:prSet>
      <dgm:spPr/>
    </dgm:pt>
    <dgm:pt modelId="{B217A1BB-F7B8-4F11-BA1D-CD1C6799E1FC}" type="pres">
      <dgm:prSet presAssocID="{6E3D6053-0124-4042-A637-68297FC75252}" presName="rootComposite1" presStyleCnt="0"/>
      <dgm:spPr/>
    </dgm:pt>
    <dgm:pt modelId="{7E3868FD-670D-4874-BDE7-363530F34401}" type="pres">
      <dgm:prSet presAssocID="{6E3D6053-0124-4042-A637-68297FC75252}" presName="rootText1" presStyleLbl="node0" presStyleIdx="0" presStyleCnt="1">
        <dgm:presLayoutVars>
          <dgm:chPref val="3"/>
        </dgm:presLayoutVars>
      </dgm:prSet>
      <dgm:spPr/>
    </dgm:pt>
    <dgm:pt modelId="{7636DE80-6010-4F6F-8463-7357FC7CF51B}" type="pres">
      <dgm:prSet presAssocID="{6E3D6053-0124-4042-A637-68297FC75252}" presName="rootConnector1" presStyleLbl="node1" presStyleIdx="0" presStyleCnt="0"/>
      <dgm:spPr/>
    </dgm:pt>
    <dgm:pt modelId="{01ABB7E3-DCD4-4FC0-9C9A-8629CC0AF4B6}" type="pres">
      <dgm:prSet presAssocID="{6E3D6053-0124-4042-A637-68297FC75252}" presName="hierChild2" presStyleCnt="0"/>
      <dgm:spPr/>
    </dgm:pt>
    <dgm:pt modelId="{116D5A77-0DB4-4CEF-9B06-A6FA6E6C8F9A}" type="pres">
      <dgm:prSet presAssocID="{96C41B4A-E55A-4E51-8703-E7D30458E1CF}" presName="Name37" presStyleLbl="parChTrans1D2" presStyleIdx="0" presStyleCnt="2"/>
      <dgm:spPr/>
    </dgm:pt>
    <dgm:pt modelId="{52F19E87-FFB7-41B6-9232-D81DF8C90D47}" type="pres">
      <dgm:prSet presAssocID="{9100DE5F-B934-44CD-B1CD-2CCDCC6F2E36}" presName="hierRoot2" presStyleCnt="0">
        <dgm:presLayoutVars>
          <dgm:hierBranch val="init"/>
        </dgm:presLayoutVars>
      </dgm:prSet>
      <dgm:spPr/>
    </dgm:pt>
    <dgm:pt modelId="{82299268-4DA9-4CD3-8039-D44DE925139A}" type="pres">
      <dgm:prSet presAssocID="{9100DE5F-B934-44CD-B1CD-2CCDCC6F2E36}" presName="rootComposite" presStyleCnt="0"/>
      <dgm:spPr/>
    </dgm:pt>
    <dgm:pt modelId="{FFAE7583-A6AF-402B-9AFF-14F8B254ECC7}" type="pres">
      <dgm:prSet presAssocID="{9100DE5F-B934-44CD-B1CD-2CCDCC6F2E36}" presName="rootText" presStyleLbl="node2" presStyleIdx="0" presStyleCnt="2">
        <dgm:presLayoutVars>
          <dgm:chPref val="3"/>
        </dgm:presLayoutVars>
      </dgm:prSet>
      <dgm:spPr/>
    </dgm:pt>
    <dgm:pt modelId="{E5E86744-1E6F-48E4-AA44-FB1A59903153}" type="pres">
      <dgm:prSet presAssocID="{9100DE5F-B934-44CD-B1CD-2CCDCC6F2E36}" presName="rootConnector" presStyleLbl="node2" presStyleIdx="0" presStyleCnt="2"/>
      <dgm:spPr/>
    </dgm:pt>
    <dgm:pt modelId="{B60461EE-3A73-416F-81A3-CA2FEC038268}" type="pres">
      <dgm:prSet presAssocID="{9100DE5F-B934-44CD-B1CD-2CCDCC6F2E36}" presName="hierChild4" presStyleCnt="0"/>
      <dgm:spPr/>
    </dgm:pt>
    <dgm:pt modelId="{1AF332A7-93BB-4308-90E8-17E58F1AD462}" type="pres">
      <dgm:prSet presAssocID="{9100DE5F-B934-44CD-B1CD-2CCDCC6F2E36}" presName="hierChild5" presStyleCnt="0"/>
      <dgm:spPr/>
    </dgm:pt>
    <dgm:pt modelId="{2F594488-1CEA-41E8-A3B4-8D01350A79FC}" type="pres">
      <dgm:prSet presAssocID="{DEFCB6CD-2CF3-429C-A272-6BD0D095BA69}" presName="Name37" presStyleLbl="parChTrans1D2" presStyleIdx="1" presStyleCnt="2"/>
      <dgm:spPr/>
    </dgm:pt>
    <dgm:pt modelId="{DC574B17-572E-4BCC-A034-12E5467B0542}" type="pres">
      <dgm:prSet presAssocID="{7A71BB64-F1E7-4156-BDC8-250FFBB3745A}" presName="hierRoot2" presStyleCnt="0">
        <dgm:presLayoutVars>
          <dgm:hierBranch val="init"/>
        </dgm:presLayoutVars>
      </dgm:prSet>
      <dgm:spPr/>
    </dgm:pt>
    <dgm:pt modelId="{388D469B-1BDC-429D-ABAA-A30AD989E5CE}" type="pres">
      <dgm:prSet presAssocID="{7A71BB64-F1E7-4156-BDC8-250FFBB3745A}" presName="rootComposite" presStyleCnt="0"/>
      <dgm:spPr/>
    </dgm:pt>
    <dgm:pt modelId="{03285D46-59E5-4CFB-9AD7-80933B0ECA42}" type="pres">
      <dgm:prSet presAssocID="{7A71BB64-F1E7-4156-BDC8-250FFBB3745A}" presName="rootText" presStyleLbl="node2" presStyleIdx="1" presStyleCnt="2">
        <dgm:presLayoutVars>
          <dgm:chPref val="3"/>
        </dgm:presLayoutVars>
      </dgm:prSet>
      <dgm:spPr/>
    </dgm:pt>
    <dgm:pt modelId="{C681467A-918C-4372-8AC5-E48E4E804B9B}" type="pres">
      <dgm:prSet presAssocID="{7A71BB64-F1E7-4156-BDC8-250FFBB3745A}" presName="rootConnector" presStyleLbl="node2" presStyleIdx="1" presStyleCnt="2"/>
      <dgm:spPr/>
    </dgm:pt>
    <dgm:pt modelId="{FE5CA9F8-CC81-423F-B396-F4AE5E8702C7}" type="pres">
      <dgm:prSet presAssocID="{7A71BB64-F1E7-4156-BDC8-250FFBB3745A}" presName="hierChild4" presStyleCnt="0"/>
      <dgm:spPr/>
    </dgm:pt>
    <dgm:pt modelId="{9A6B5896-D214-4BDD-B7F6-05E7C91AFCBA}" type="pres">
      <dgm:prSet presAssocID="{7A71BB64-F1E7-4156-BDC8-250FFBB3745A}" presName="hierChild5" presStyleCnt="0"/>
      <dgm:spPr/>
    </dgm:pt>
    <dgm:pt modelId="{849C4C7C-F680-4A34-BC05-C0F3C3423532}" type="pres">
      <dgm:prSet presAssocID="{6E3D6053-0124-4042-A637-68297FC75252}" presName="hierChild3" presStyleCnt="0"/>
      <dgm:spPr/>
    </dgm:pt>
  </dgm:ptLst>
  <dgm:cxnLst>
    <dgm:cxn modelId="{D96BB248-5882-4A9E-936C-4924AE6BDE7D}" type="presOf" srcId="{9100DE5F-B934-44CD-B1CD-2CCDCC6F2E36}" destId="{FFAE7583-A6AF-402B-9AFF-14F8B254ECC7}" srcOrd="0" destOrd="0" presId="urn:microsoft.com/office/officeart/2005/8/layout/orgChart1"/>
    <dgm:cxn modelId="{5C49616D-3634-45FC-92F6-F03FAFF1688D}" type="presOf" srcId="{E6D9DAB4-3B1B-4EFD-AA7C-D4C811D8FDFC}" destId="{785BC812-F483-4030-93C2-0914C2DC008B}" srcOrd="0" destOrd="0" presId="urn:microsoft.com/office/officeart/2005/8/layout/orgChart1"/>
    <dgm:cxn modelId="{DF60BB54-EB98-485F-99CD-DFBC7079BFF8}" type="presOf" srcId="{DEFCB6CD-2CF3-429C-A272-6BD0D095BA69}" destId="{2F594488-1CEA-41E8-A3B4-8D01350A79FC}" srcOrd="0" destOrd="0" presId="urn:microsoft.com/office/officeart/2005/8/layout/orgChart1"/>
    <dgm:cxn modelId="{8397775A-B8F9-4BAD-871F-552F678080AE}" type="presOf" srcId="{6E3D6053-0124-4042-A637-68297FC75252}" destId="{7E3868FD-670D-4874-BDE7-363530F34401}" srcOrd="0" destOrd="0" presId="urn:microsoft.com/office/officeart/2005/8/layout/orgChart1"/>
    <dgm:cxn modelId="{DD4BF78B-653F-49C4-B578-36602ECD9989}" type="presOf" srcId="{9100DE5F-B934-44CD-B1CD-2CCDCC6F2E36}" destId="{E5E86744-1E6F-48E4-AA44-FB1A59903153}" srcOrd="1" destOrd="0" presId="urn:microsoft.com/office/officeart/2005/8/layout/orgChart1"/>
    <dgm:cxn modelId="{5F39FC94-EAB6-4A23-B4F9-93F212335461}" srcId="{6E3D6053-0124-4042-A637-68297FC75252}" destId="{7A71BB64-F1E7-4156-BDC8-250FFBB3745A}" srcOrd="1" destOrd="0" parTransId="{DEFCB6CD-2CF3-429C-A272-6BD0D095BA69}" sibTransId="{6420D5EC-B3CE-4F06-8BD6-699CD53857F7}"/>
    <dgm:cxn modelId="{2979CC9D-AE7F-4FFC-AD6E-D2E62F121684}" srcId="{6E3D6053-0124-4042-A637-68297FC75252}" destId="{9100DE5F-B934-44CD-B1CD-2CCDCC6F2E36}" srcOrd="0" destOrd="0" parTransId="{96C41B4A-E55A-4E51-8703-E7D30458E1CF}" sibTransId="{3F7BA9B5-3628-4152-801E-BEBBFFD03947}"/>
    <dgm:cxn modelId="{243FB6B8-6421-41EF-A00C-0283B9917987}" type="presOf" srcId="{7A71BB64-F1E7-4156-BDC8-250FFBB3745A}" destId="{C681467A-918C-4372-8AC5-E48E4E804B9B}" srcOrd="1" destOrd="0" presId="urn:microsoft.com/office/officeart/2005/8/layout/orgChart1"/>
    <dgm:cxn modelId="{8F5D13C8-EE87-4A6A-AB60-D2120580597F}" type="presOf" srcId="{6E3D6053-0124-4042-A637-68297FC75252}" destId="{7636DE80-6010-4F6F-8463-7357FC7CF51B}" srcOrd="1" destOrd="0" presId="urn:microsoft.com/office/officeart/2005/8/layout/orgChart1"/>
    <dgm:cxn modelId="{E7D31AE5-FBD6-4D3F-ABA6-89C718B54EF1}" srcId="{E6D9DAB4-3B1B-4EFD-AA7C-D4C811D8FDFC}" destId="{6E3D6053-0124-4042-A637-68297FC75252}" srcOrd="0" destOrd="0" parTransId="{45B100BD-55EA-4873-8DD2-3A3916439991}" sibTransId="{19B3AC51-519D-4901-B7B1-6D655A63995E}"/>
    <dgm:cxn modelId="{B996B5F3-FF11-41D4-823D-4F1B7D922FF7}" type="presOf" srcId="{7A71BB64-F1E7-4156-BDC8-250FFBB3745A}" destId="{03285D46-59E5-4CFB-9AD7-80933B0ECA42}" srcOrd="0" destOrd="0" presId="urn:microsoft.com/office/officeart/2005/8/layout/orgChart1"/>
    <dgm:cxn modelId="{C7BA7DFE-DE5B-4B8A-95E7-B1DA2AC6E9F4}" type="presOf" srcId="{96C41B4A-E55A-4E51-8703-E7D30458E1CF}" destId="{116D5A77-0DB4-4CEF-9B06-A6FA6E6C8F9A}" srcOrd="0" destOrd="0" presId="urn:microsoft.com/office/officeart/2005/8/layout/orgChart1"/>
    <dgm:cxn modelId="{3B6D9925-929D-4363-B7D5-065615C069A3}" type="presParOf" srcId="{785BC812-F483-4030-93C2-0914C2DC008B}" destId="{D8A408BA-E783-4E9F-9801-484807D0249D}" srcOrd="0" destOrd="0" presId="urn:microsoft.com/office/officeart/2005/8/layout/orgChart1"/>
    <dgm:cxn modelId="{9785FECC-0AAC-49C0-A98F-BFA30D25B8C8}" type="presParOf" srcId="{D8A408BA-E783-4E9F-9801-484807D0249D}" destId="{B217A1BB-F7B8-4F11-BA1D-CD1C6799E1FC}" srcOrd="0" destOrd="0" presId="urn:microsoft.com/office/officeart/2005/8/layout/orgChart1"/>
    <dgm:cxn modelId="{C286C636-A04E-4EFB-8AF8-94F9BDCF3ACF}" type="presParOf" srcId="{B217A1BB-F7B8-4F11-BA1D-CD1C6799E1FC}" destId="{7E3868FD-670D-4874-BDE7-363530F34401}" srcOrd="0" destOrd="0" presId="urn:microsoft.com/office/officeart/2005/8/layout/orgChart1"/>
    <dgm:cxn modelId="{F72303EA-30E2-41A2-A2AA-8E5CAB88E50C}" type="presParOf" srcId="{B217A1BB-F7B8-4F11-BA1D-CD1C6799E1FC}" destId="{7636DE80-6010-4F6F-8463-7357FC7CF51B}" srcOrd="1" destOrd="0" presId="urn:microsoft.com/office/officeart/2005/8/layout/orgChart1"/>
    <dgm:cxn modelId="{2446E77C-EDA1-4367-AF35-69567E8FA55D}" type="presParOf" srcId="{D8A408BA-E783-4E9F-9801-484807D0249D}" destId="{01ABB7E3-DCD4-4FC0-9C9A-8629CC0AF4B6}" srcOrd="1" destOrd="0" presId="urn:microsoft.com/office/officeart/2005/8/layout/orgChart1"/>
    <dgm:cxn modelId="{44B902FD-AFD4-464E-A0BD-1FC11496F1CD}" type="presParOf" srcId="{01ABB7E3-DCD4-4FC0-9C9A-8629CC0AF4B6}" destId="{116D5A77-0DB4-4CEF-9B06-A6FA6E6C8F9A}" srcOrd="0" destOrd="0" presId="urn:microsoft.com/office/officeart/2005/8/layout/orgChart1"/>
    <dgm:cxn modelId="{12EAED17-218D-4D60-A0F2-2694AA3D3FA5}" type="presParOf" srcId="{01ABB7E3-DCD4-4FC0-9C9A-8629CC0AF4B6}" destId="{52F19E87-FFB7-41B6-9232-D81DF8C90D47}" srcOrd="1" destOrd="0" presId="urn:microsoft.com/office/officeart/2005/8/layout/orgChart1"/>
    <dgm:cxn modelId="{DFECA8B1-3B89-4A69-9115-9A67429ABD6F}" type="presParOf" srcId="{52F19E87-FFB7-41B6-9232-D81DF8C90D47}" destId="{82299268-4DA9-4CD3-8039-D44DE925139A}" srcOrd="0" destOrd="0" presId="urn:microsoft.com/office/officeart/2005/8/layout/orgChart1"/>
    <dgm:cxn modelId="{D074BBD4-322E-41BD-BDE7-8E36349E8A01}" type="presParOf" srcId="{82299268-4DA9-4CD3-8039-D44DE925139A}" destId="{FFAE7583-A6AF-402B-9AFF-14F8B254ECC7}" srcOrd="0" destOrd="0" presId="urn:microsoft.com/office/officeart/2005/8/layout/orgChart1"/>
    <dgm:cxn modelId="{B7124281-39E9-41B7-82DC-2063DD474646}" type="presParOf" srcId="{82299268-4DA9-4CD3-8039-D44DE925139A}" destId="{E5E86744-1E6F-48E4-AA44-FB1A59903153}" srcOrd="1" destOrd="0" presId="urn:microsoft.com/office/officeart/2005/8/layout/orgChart1"/>
    <dgm:cxn modelId="{A3D5C699-3032-4D84-A2CA-A59C1E7D94DD}" type="presParOf" srcId="{52F19E87-FFB7-41B6-9232-D81DF8C90D47}" destId="{B60461EE-3A73-416F-81A3-CA2FEC038268}" srcOrd="1" destOrd="0" presId="urn:microsoft.com/office/officeart/2005/8/layout/orgChart1"/>
    <dgm:cxn modelId="{15B27353-87A8-4DA6-9179-7BF9918E0C7B}" type="presParOf" srcId="{52F19E87-FFB7-41B6-9232-D81DF8C90D47}" destId="{1AF332A7-93BB-4308-90E8-17E58F1AD462}" srcOrd="2" destOrd="0" presId="urn:microsoft.com/office/officeart/2005/8/layout/orgChart1"/>
    <dgm:cxn modelId="{2C1D1FF7-71DD-4BFB-ACCF-8A328EBC2426}" type="presParOf" srcId="{01ABB7E3-DCD4-4FC0-9C9A-8629CC0AF4B6}" destId="{2F594488-1CEA-41E8-A3B4-8D01350A79FC}" srcOrd="2" destOrd="0" presId="urn:microsoft.com/office/officeart/2005/8/layout/orgChart1"/>
    <dgm:cxn modelId="{15DE434C-C4DB-4CD9-B6B8-BFA6BC189FAD}" type="presParOf" srcId="{01ABB7E3-DCD4-4FC0-9C9A-8629CC0AF4B6}" destId="{DC574B17-572E-4BCC-A034-12E5467B0542}" srcOrd="3" destOrd="0" presId="urn:microsoft.com/office/officeart/2005/8/layout/orgChart1"/>
    <dgm:cxn modelId="{551B1FBC-43D6-48CC-B98C-84814743447C}" type="presParOf" srcId="{DC574B17-572E-4BCC-A034-12E5467B0542}" destId="{388D469B-1BDC-429D-ABAA-A30AD989E5CE}" srcOrd="0" destOrd="0" presId="urn:microsoft.com/office/officeart/2005/8/layout/orgChart1"/>
    <dgm:cxn modelId="{BBB3CF11-3F21-404F-88F7-5045F5D5C417}" type="presParOf" srcId="{388D469B-1BDC-429D-ABAA-A30AD989E5CE}" destId="{03285D46-59E5-4CFB-9AD7-80933B0ECA42}" srcOrd="0" destOrd="0" presId="urn:microsoft.com/office/officeart/2005/8/layout/orgChart1"/>
    <dgm:cxn modelId="{ED3EE5AA-7728-430E-A494-BD85AE1776F2}" type="presParOf" srcId="{388D469B-1BDC-429D-ABAA-A30AD989E5CE}" destId="{C681467A-918C-4372-8AC5-E48E4E804B9B}" srcOrd="1" destOrd="0" presId="urn:microsoft.com/office/officeart/2005/8/layout/orgChart1"/>
    <dgm:cxn modelId="{B65211FE-684C-421F-BAE4-EEEE81EF3280}" type="presParOf" srcId="{DC574B17-572E-4BCC-A034-12E5467B0542}" destId="{FE5CA9F8-CC81-423F-B396-F4AE5E8702C7}" srcOrd="1" destOrd="0" presId="urn:microsoft.com/office/officeart/2005/8/layout/orgChart1"/>
    <dgm:cxn modelId="{EB010702-4B5B-4FB2-906D-6FCF38B9B618}" type="presParOf" srcId="{DC574B17-572E-4BCC-A034-12E5467B0542}" destId="{9A6B5896-D214-4BDD-B7F6-05E7C91AFCBA}" srcOrd="2" destOrd="0" presId="urn:microsoft.com/office/officeart/2005/8/layout/orgChart1"/>
    <dgm:cxn modelId="{BBF51452-2323-46E9-97FE-FC0F74A66ECF}" type="presParOf" srcId="{D8A408BA-E783-4E9F-9801-484807D0249D}" destId="{849C4C7C-F680-4A34-BC05-C0F3C34235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solidFill>
                <a:schemeClr val="bg1"/>
              </a:solidFill>
            </a:rPr>
            <a:t>* Marketing &amp; Advertisements must be focused on </a:t>
          </a:r>
          <a:r>
            <a:rPr lang="en-US" sz="1200" baseline="0" dirty="0" err="1">
              <a:solidFill>
                <a:schemeClr val="bg1"/>
              </a:solidFill>
            </a:rPr>
            <a:t>Single,LASU</a:t>
          </a:r>
          <a:r>
            <a:rPr lang="en-US" sz="1200" baseline="0" dirty="0">
              <a:solidFill>
                <a:schemeClr val="bg1"/>
              </a:solidFill>
            </a:rPr>
            <a:t> and Joint PPI Products.</a:t>
          </a:r>
          <a:br>
            <a:rPr lang="en-US" sz="1200" baseline="0" dirty="0">
              <a:solidFill>
                <a:schemeClr val="bg1"/>
              </a:solidFill>
            </a:rPr>
          </a:br>
          <a:endParaRPr lang="en-US" sz="1200" baseline="0" dirty="0">
            <a:solidFill>
              <a:schemeClr val="bg1"/>
            </a:solidFill>
          </a:endParaRPr>
        </a:p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solidFill>
                <a:schemeClr val="bg1"/>
              </a:solidFill>
            </a:rPr>
            <a:t>*Customers</a:t>
          </a:r>
          <a:r>
            <a:rPr lang="en-US" sz="1200" baseline="0" dirty="0">
              <a:solidFill>
                <a:schemeClr val="bg1"/>
              </a:solidFill>
            </a:rPr>
            <a:t> with age 40-60 must be targeted with </a:t>
          </a:r>
          <a:r>
            <a:rPr lang="en-US" sz="1200" baseline="0" dirty="0" err="1">
              <a:solidFill>
                <a:schemeClr val="bg1"/>
              </a:solidFill>
            </a:rPr>
            <a:t>Single,LASU</a:t>
          </a:r>
          <a:r>
            <a:rPr lang="en-US" sz="1200" baseline="0" dirty="0">
              <a:solidFill>
                <a:schemeClr val="bg1"/>
              </a:solidFill>
            </a:rPr>
            <a:t> and Joint PPI Products.</a:t>
          </a:r>
          <a:br>
            <a:rPr lang="en-US" sz="1200" baseline="0" dirty="0">
              <a:solidFill>
                <a:schemeClr val="bg1"/>
              </a:solidFill>
            </a:rPr>
          </a:br>
          <a:br>
            <a:rPr lang="en-US" sz="1200" baseline="0" dirty="0">
              <a:solidFill>
                <a:schemeClr val="bg1"/>
              </a:solidFill>
            </a:rPr>
          </a:br>
          <a:r>
            <a:rPr lang="en-US" sz="1200" baseline="0" dirty="0">
              <a:solidFill>
                <a:schemeClr val="bg1"/>
              </a:solidFill>
            </a:rPr>
            <a:t>*Customers with age &lt;35 must be offered Select and Silver Plans.</a:t>
          </a:r>
        </a:p>
        <a:p>
          <a:pPr algn="l">
            <a:buFont typeface="Wingdings" panose="05000000000000000000" pitchFamily="2" charset="2"/>
            <a:buChar char="§"/>
          </a:pPr>
          <a:endParaRPr lang="en-IN" sz="1200" dirty="0">
            <a:solidFill>
              <a:schemeClr val="bg1"/>
            </a:solidFill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63" custLinFactNeighborY="-376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Clr>
              <a:schemeClr val="accent1"/>
            </a:buClr>
            <a:buFont typeface="Wingdings" panose="05000000000000000000" pitchFamily="2" charset="2"/>
            <a:buChar char="§"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Bankruptcy indicator- Negligible customers have bankruptcy indicator.</a:t>
          </a:r>
          <a:b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</a:b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</a:t>
          </a:r>
        </a:p>
        <a:p>
          <a:pPr algn="l">
            <a:buClr>
              <a:schemeClr val="accent1"/>
            </a:buClr>
            <a:buFont typeface="Wingdings" panose="05000000000000000000" pitchFamily="2" charset="2"/>
            <a:buChar char="§"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Current Account- All customers have current account.</a:t>
          </a:r>
        </a:p>
        <a:p>
          <a:pPr algn="l">
            <a:buClr>
              <a:schemeClr val="accent1"/>
            </a:buClr>
            <a:buFont typeface="Wingdings" panose="05000000000000000000" pitchFamily="2" charset="2"/>
            <a:buChar char="§"/>
          </a:pPr>
          <a:endParaRPr lang="en-US" sz="1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  <a:p>
          <a:pPr algn="l">
            <a:buClr>
              <a:schemeClr val="accent1"/>
            </a:buClr>
            <a:buFont typeface="Wingdings" panose="05000000000000000000" pitchFamily="2" charset="2"/>
            <a:buChar char="§"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CIFAS Detected- Negligible customers are detected with fraud by CIFAS.</a:t>
          </a:r>
          <a:endParaRPr lang="en-IN" sz="1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129055" custScaleY="219653" custLinFactNeighborX="-163" custLinFactNeighborY="-4704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Mosaic is a cross-channel consumer classification system designed by Experian which segments customer population into certain groups to understand an individual's likely customer </a:t>
          </a:r>
          <a:r>
            <a:rPr lang="en-US" sz="1200" dirty="0" err="1">
              <a:latin typeface="Calibri" panose="020F0502020204030204" pitchFamily="34" charset="0"/>
              <a:cs typeface="Calibri" panose="020F0502020204030204" pitchFamily="34" charset="0"/>
            </a:rPr>
            <a:t>behaviour</a:t>
          </a: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- </a:t>
          </a:r>
          <a:r>
            <a:rPr lang="en-IN" sz="1200" dirty="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Source</a:t>
          </a:r>
          <a:endParaRPr lang="en-IN" sz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8B2C42C-8708-4D81-83E5-A8EE076A759D}" type="pres">
      <dgm:prSet presAssocID="{5ADB10F4-3C72-4126-B7E2-9A2469B3DCFF}" presName="txShp" presStyleLbl="node1" presStyleIdx="0" presStyleCnt="1" custScaleX="108676" custScaleY="137389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* Male customers are more tend to buy insurance compared to females.</a:t>
          </a:r>
        </a:p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* </a:t>
          </a:r>
          <a:r>
            <a:rPr lang="en-US" sz="1200" dirty="0" err="1">
              <a:latin typeface="Calibri" panose="020F0502020204030204" pitchFamily="34" charset="0"/>
              <a:cs typeface="Calibri" panose="020F0502020204030204" pitchFamily="34" charset="0"/>
            </a:rPr>
            <a:t>Final_grade</a:t>
          </a: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1200" dirty="0" err="1">
              <a:latin typeface="Calibri" panose="020F0502020204030204" pitchFamily="34" charset="0"/>
              <a:cs typeface="Calibri" panose="020F0502020204030204" pitchFamily="34" charset="0"/>
            </a:rPr>
            <a:t>Credit_score</a:t>
          </a: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 have a relation with grading assigned to customer based on their credit score. Grade “A”, “B” are more likely offered PPI. </a:t>
          </a:r>
        </a:p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* Low- Income Range customers are less likely to opt for PPI. Medium-High Income Range customers are more likely to have PPI.</a:t>
          </a:r>
          <a:endParaRPr lang="en-IN" sz="1200" dirty="0"/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63" custLinFactNeighborY="-4704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* Age and </a:t>
          </a:r>
          <a:r>
            <a:rPr lang="en-US" sz="1200" dirty="0" err="1">
              <a:latin typeface="Calibri" panose="020F0502020204030204" pitchFamily="34" charset="0"/>
              <a:cs typeface="Calibri" panose="020F0502020204030204" pitchFamily="34" charset="0"/>
            </a:rPr>
            <a:t>time_in_employment</a:t>
          </a:r>
          <a:r>
            <a:rPr lang="en-US" sz="1200" dirty="0">
              <a:latin typeface="Calibri" panose="020F0502020204030204" pitchFamily="34" charset="0"/>
              <a:cs typeface="Calibri" panose="020F0502020204030204" pitchFamily="34" charset="0"/>
            </a:rPr>
            <a:t>- </a:t>
          </a:r>
          <a:r>
            <a:rPr lang="en-IN" sz="1200" dirty="0">
              <a:latin typeface="Calibri" panose="020F0502020204030204" pitchFamily="34" charset="0"/>
              <a:cs typeface="Calibri" panose="020F0502020204030204" pitchFamily="34" charset="0"/>
            </a:rPr>
            <a:t>With age increasing, time in employment increases. Certain population fall in retirement bucket with age on higher side and no time in employment.</a:t>
          </a:r>
        </a:p>
        <a:p>
          <a:pPr algn="l">
            <a:buFont typeface="Wingdings" panose="05000000000000000000" pitchFamily="2" charset="2"/>
            <a:buChar char="§"/>
          </a:pPr>
          <a:r>
            <a:rPr lang="en-IN" sz="1200" dirty="0">
              <a:latin typeface="Calibri" panose="020F0502020204030204" pitchFamily="34" charset="0"/>
              <a:cs typeface="Calibri" panose="020F0502020204030204" pitchFamily="34" charset="0"/>
            </a:rPr>
            <a:t>* Majority customers lie in 800-1000 credit score.</a:t>
          </a:r>
          <a:endParaRPr lang="en-IN" sz="1200" dirty="0"/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162" custLinFactNeighborY="0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Correlation with target was checked as an initial step to find out important features.</a:t>
          </a:r>
          <a:endParaRPr lang="en-IN" sz="1200" dirty="0">
            <a:solidFill>
              <a:schemeClr val="bg1"/>
            </a:solidFill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63" custLinFactNeighborY="-4704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IN" sz="1200" dirty="0">
              <a:latin typeface="Calibri" panose="020F0502020204030204" pitchFamily="34" charset="0"/>
              <a:cs typeface="Calibri" panose="020F0502020204030204" pitchFamily="34" charset="0"/>
            </a:rPr>
            <a:t>Features were analysed to find if there is any high correlation between them.</a:t>
          </a:r>
          <a:endParaRPr lang="en-IN" sz="1200" dirty="0">
            <a:solidFill>
              <a:schemeClr val="bg1"/>
            </a:solidFill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63" custLinFactNeighborY="-376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b="1" u="sng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learning_rate</a:t>
          </a:r>
          <a:r>
            <a:rPr lang="en-US" sz="1400" b="1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H</a:t>
          </a:r>
          <a:r>
            <a:rPr lang="en-US" sz="14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ow much the weights are adjusted each time a tree is built.</a:t>
          </a:r>
          <a:endParaRPr lang="en-IN" sz="1400" dirty="0">
            <a:solidFill>
              <a:schemeClr val="bg1"/>
            </a:solidFill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1851" custLinFactNeighborY="-625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5FE603-370A-4749-8187-841D6BEAF02B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ADB10F4-3C72-4126-B7E2-9A2469B3DCFF}">
      <dgm:prSet phldrT="[Text]" custT="1"/>
      <dgm:spPr/>
      <dgm:t>
        <a:bodyPr/>
        <a:lstStyle/>
        <a:p>
          <a:pPr algn="l">
            <a:buFont typeface="Wingdings" panose="05000000000000000000" pitchFamily="2" charset="2"/>
            <a:buChar char="§"/>
          </a:pP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1400" b="1" i="0" u="sng" dirty="0" err="1">
              <a:latin typeface="Calibri" panose="020F0502020204030204" pitchFamily="34" charset="0"/>
              <a:cs typeface="Calibri" panose="020F0502020204030204" pitchFamily="34" charset="0"/>
            </a:rPr>
            <a:t>colsample_bytree</a:t>
          </a:r>
          <a:r>
            <a:rPr lang="en-US" sz="1400" b="1" u="sng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dirty="0">
              <a:latin typeface="Calibri" panose="020F0502020204030204" pitchFamily="34" charset="0"/>
              <a:cs typeface="Calibri" panose="020F0502020204030204" pitchFamily="34" charset="0"/>
            </a:rPr>
            <a:t>subsample ratio of columns when constructing each tree. </a:t>
          </a:r>
          <a:endParaRPr lang="en-IN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6E93EC-79AD-446D-A8EF-D5C196E3AE20}" type="parTrans" cxnId="{F6BE7DFC-7FF2-4B7A-BF76-EC8B554C3EE7}">
      <dgm:prSet/>
      <dgm:spPr/>
      <dgm:t>
        <a:bodyPr/>
        <a:lstStyle/>
        <a:p>
          <a:endParaRPr lang="en-IN"/>
        </a:p>
      </dgm:t>
    </dgm:pt>
    <dgm:pt modelId="{C8043173-8DCA-4DA0-8E4D-173649C638EE}" type="sibTrans" cxnId="{F6BE7DFC-7FF2-4B7A-BF76-EC8B554C3EE7}">
      <dgm:prSet/>
      <dgm:spPr/>
      <dgm:t>
        <a:bodyPr/>
        <a:lstStyle/>
        <a:p>
          <a:endParaRPr lang="en-IN"/>
        </a:p>
      </dgm:t>
    </dgm:pt>
    <dgm:pt modelId="{082DC2D9-AC63-49D7-A9C3-ABC8987E6CC4}" type="pres">
      <dgm:prSet presAssocID="{945FE603-370A-4749-8187-841D6BEAF02B}" presName="linearFlow" presStyleCnt="0">
        <dgm:presLayoutVars>
          <dgm:dir/>
          <dgm:resizeHandles val="exact"/>
        </dgm:presLayoutVars>
      </dgm:prSet>
      <dgm:spPr/>
    </dgm:pt>
    <dgm:pt modelId="{54282EAC-B534-426A-932B-C818170FAC0C}" type="pres">
      <dgm:prSet presAssocID="{5ADB10F4-3C72-4126-B7E2-9A2469B3DCFF}" presName="composite" presStyleCnt="0"/>
      <dgm:spPr/>
    </dgm:pt>
    <dgm:pt modelId="{9DEC00C7-40BF-41BE-9E2A-C67E4548A7DC}" type="pres">
      <dgm:prSet presAssocID="{5ADB10F4-3C72-4126-B7E2-9A2469B3DCFF}" presName="imgShp" presStyleLbl="fgImgPlace1" presStyleIdx="0" presStyleCnt="1" custScaleX="84819" custScaleY="849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8B2C42C-8708-4D81-83E5-A8EE076A759D}" type="pres">
      <dgm:prSet presAssocID="{5ADB10F4-3C72-4126-B7E2-9A2469B3DCFF}" presName="txShp" presStyleLbl="node1" presStyleIdx="0" presStyleCnt="1" custScaleX="98543" custScaleY="133773" custLinFactNeighborX="-3634" custLinFactNeighborY="-41">
        <dgm:presLayoutVars>
          <dgm:bulletEnabled val="1"/>
        </dgm:presLayoutVars>
      </dgm:prSet>
      <dgm:spPr/>
    </dgm:pt>
  </dgm:ptLst>
  <dgm:cxnLst>
    <dgm:cxn modelId="{DD36C624-5412-4F02-A48A-6C71D71A771E}" type="presOf" srcId="{945FE603-370A-4749-8187-841D6BEAF02B}" destId="{082DC2D9-AC63-49D7-A9C3-ABC8987E6CC4}" srcOrd="0" destOrd="0" presId="urn:microsoft.com/office/officeart/2005/8/layout/vList3"/>
    <dgm:cxn modelId="{A1DE0239-8B0D-447A-8EBB-A317E82692A6}" type="presOf" srcId="{5ADB10F4-3C72-4126-B7E2-9A2469B3DCFF}" destId="{18B2C42C-8708-4D81-83E5-A8EE076A759D}" srcOrd="0" destOrd="0" presId="urn:microsoft.com/office/officeart/2005/8/layout/vList3"/>
    <dgm:cxn modelId="{F6BE7DFC-7FF2-4B7A-BF76-EC8B554C3EE7}" srcId="{945FE603-370A-4749-8187-841D6BEAF02B}" destId="{5ADB10F4-3C72-4126-B7E2-9A2469B3DCFF}" srcOrd="0" destOrd="0" parTransId="{706E93EC-79AD-446D-A8EF-D5C196E3AE20}" sibTransId="{C8043173-8DCA-4DA0-8E4D-173649C638EE}"/>
    <dgm:cxn modelId="{1165D649-31BB-493A-BB76-F809249A6C75}" type="presParOf" srcId="{082DC2D9-AC63-49D7-A9C3-ABC8987E6CC4}" destId="{54282EAC-B534-426A-932B-C818170FAC0C}" srcOrd="0" destOrd="0" presId="urn:microsoft.com/office/officeart/2005/8/layout/vList3"/>
    <dgm:cxn modelId="{05035C4C-86A5-463A-8D7E-58A9E40D9D6B}" type="presParOf" srcId="{54282EAC-B534-426A-932B-C818170FAC0C}" destId="{9DEC00C7-40BF-41BE-9E2A-C67E4548A7DC}" srcOrd="0" destOrd="0" presId="urn:microsoft.com/office/officeart/2005/8/layout/vList3"/>
    <dgm:cxn modelId="{D2CFF7CB-060A-4893-B927-5EF87348B156}" type="presParOf" srcId="{54282EAC-B534-426A-932B-C818170FAC0C}" destId="{18B2C42C-8708-4D81-83E5-A8EE076A759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9C1F7-D94D-4330-A835-10698CA25EEF}">
      <dsp:nvSpPr>
        <dsp:cNvPr id="0" name=""/>
        <dsp:cNvSpPr/>
      </dsp:nvSpPr>
      <dsp:spPr>
        <a:xfrm>
          <a:off x="406949" y="1250520"/>
          <a:ext cx="266370" cy="507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3185" y="0"/>
              </a:lnTo>
              <a:lnTo>
                <a:pt x="133185" y="507565"/>
              </a:lnTo>
              <a:lnTo>
                <a:pt x="266370" y="50756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5804" y="1489973"/>
        <a:ext cx="28660" cy="28660"/>
      </dsp:txXfrm>
    </dsp:sp>
    <dsp:sp modelId="{0BEF6A0F-BB75-4243-BD1E-84B4E386DE64}">
      <dsp:nvSpPr>
        <dsp:cNvPr id="0" name=""/>
        <dsp:cNvSpPr/>
      </dsp:nvSpPr>
      <dsp:spPr>
        <a:xfrm>
          <a:off x="406949" y="1204800"/>
          <a:ext cx="2663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6370" y="4572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3476" y="1243861"/>
        <a:ext cx="13318" cy="13318"/>
      </dsp:txXfrm>
    </dsp:sp>
    <dsp:sp modelId="{4C6CC9EF-EAF5-4990-B8B7-5405D9A98604}">
      <dsp:nvSpPr>
        <dsp:cNvPr id="0" name=""/>
        <dsp:cNvSpPr/>
      </dsp:nvSpPr>
      <dsp:spPr>
        <a:xfrm>
          <a:off x="406949" y="742954"/>
          <a:ext cx="266370" cy="507565"/>
        </a:xfrm>
        <a:custGeom>
          <a:avLst/>
          <a:gdLst/>
          <a:ahLst/>
          <a:cxnLst/>
          <a:rect l="0" t="0" r="0" b="0"/>
          <a:pathLst>
            <a:path>
              <a:moveTo>
                <a:pt x="0" y="507565"/>
              </a:moveTo>
              <a:lnTo>
                <a:pt x="133185" y="507565"/>
              </a:lnTo>
              <a:lnTo>
                <a:pt x="133185" y="0"/>
              </a:lnTo>
              <a:lnTo>
                <a:pt x="266370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25804" y="982407"/>
        <a:ext cx="28660" cy="28660"/>
      </dsp:txXfrm>
    </dsp:sp>
    <dsp:sp modelId="{4860BBF0-B93A-4530-B505-F06D62B4B2C8}">
      <dsp:nvSpPr>
        <dsp:cNvPr id="0" name=""/>
        <dsp:cNvSpPr/>
      </dsp:nvSpPr>
      <dsp:spPr>
        <a:xfrm rot="16200000">
          <a:off x="-864636" y="1047494"/>
          <a:ext cx="2137119" cy="406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libri" panose="020F0502020204030204" pitchFamily="34" charset="0"/>
              <a:cs typeface="Calibri" panose="020F0502020204030204" pitchFamily="34" charset="0"/>
            </a:rPr>
            <a:t>58 variables</a:t>
          </a:r>
        </a:p>
      </dsp:txBody>
      <dsp:txXfrm>
        <a:off x="-864636" y="1047494"/>
        <a:ext cx="2137119" cy="406052"/>
      </dsp:txXfrm>
    </dsp:sp>
    <dsp:sp modelId="{1F1487D5-B696-40DC-A5BF-0EB8C04EAF07}">
      <dsp:nvSpPr>
        <dsp:cNvPr id="0" name=""/>
        <dsp:cNvSpPr/>
      </dsp:nvSpPr>
      <dsp:spPr>
        <a:xfrm>
          <a:off x="673320" y="539928"/>
          <a:ext cx="1331853" cy="406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libri" panose="020F0502020204030204" pitchFamily="34" charset="0"/>
              <a:cs typeface="Calibri" panose="020F0502020204030204" pitchFamily="34" charset="0"/>
            </a:rPr>
            <a:t>Int64- 34</a:t>
          </a:r>
        </a:p>
      </dsp:txBody>
      <dsp:txXfrm>
        <a:off x="673320" y="539928"/>
        <a:ext cx="1331853" cy="406052"/>
      </dsp:txXfrm>
    </dsp:sp>
    <dsp:sp modelId="{AAD2B6FC-A41E-4489-8B8A-ADD89F905236}">
      <dsp:nvSpPr>
        <dsp:cNvPr id="0" name=""/>
        <dsp:cNvSpPr/>
      </dsp:nvSpPr>
      <dsp:spPr>
        <a:xfrm>
          <a:off x="673320" y="1047494"/>
          <a:ext cx="1331853" cy="406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libri" panose="020F0502020204030204" pitchFamily="34" charset="0"/>
              <a:cs typeface="Calibri" panose="020F0502020204030204" pitchFamily="34" charset="0"/>
            </a:rPr>
            <a:t>Object- 21</a:t>
          </a:r>
        </a:p>
      </dsp:txBody>
      <dsp:txXfrm>
        <a:off x="673320" y="1047494"/>
        <a:ext cx="1331853" cy="406052"/>
      </dsp:txXfrm>
    </dsp:sp>
    <dsp:sp modelId="{FFE7AB1C-6FE6-419A-BDF5-8F027E03E2F1}">
      <dsp:nvSpPr>
        <dsp:cNvPr id="0" name=""/>
        <dsp:cNvSpPr/>
      </dsp:nvSpPr>
      <dsp:spPr>
        <a:xfrm>
          <a:off x="673320" y="1555060"/>
          <a:ext cx="1331853" cy="406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Calibri" panose="020F0502020204030204" pitchFamily="34" charset="0"/>
              <a:cs typeface="Calibri" panose="020F0502020204030204" pitchFamily="34" charset="0"/>
            </a:rPr>
            <a:t>Float64- 3</a:t>
          </a:r>
        </a:p>
      </dsp:txBody>
      <dsp:txXfrm>
        <a:off x="673320" y="1555060"/>
        <a:ext cx="1331853" cy="4060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64410" y="171"/>
          <a:ext cx="4618336" cy="5500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2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none" kern="12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max_depth</a:t>
          </a:r>
          <a:r>
            <a:rPr lang="en-IN" sz="1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Maximum depth of a tree</a:t>
          </a:r>
          <a:r>
            <a:rPr lang="en-US" sz="1200" b="0" i="0" u="none" kern="1200" dirty="0"/>
            <a:t>.</a:t>
          </a:r>
          <a:r>
            <a:rPr lang="en-US" sz="1200" kern="1200" dirty="0"/>
            <a:t> </a:t>
          </a:r>
          <a:endParaRPr lang="en-IN" sz="1200" kern="1200" dirty="0"/>
        </a:p>
      </dsp:txBody>
      <dsp:txXfrm rot="10800000">
        <a:off x="1401924" y="171"/>
        <a:ext cx="4480822" cy="550058"/>
      </dsp:txXfrm>
    </dsp:sp>
    <dsp:sp modelId="{9DEC00C7-40BF-41BE-9E2A-C67E4548A7DC}">
      <dsp:nvSpPr>
        <dsp:cNvPr id="0" name=""/>
        <dsp:cNvSpPr/>
      </dsp:nvSpPr>
      <dsp:spPr>
        <a:xfrm>
          <a:off x="1110344" y="100488"/>
          <a:ext cx="348765" cy="3494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98682" y="186"/>
          <a:ext cx="4722055" cy="5994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61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 err="1">
              <a:latin typeface="Calibri" panose="020F0502020204030204" pitchFamily="34" charset="0"/>
              <a:cs typeface="Calibri" panose="020F0502020204030204" pitchFamily="34" charset="0"/>
            </a:rPr>
            <a:t>min_child_weight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Minimum sum of instance weight (hessian) needed in a child.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448552" y="186"/>
        <a:ext cx="4572185" cy="599480"/>
      </dsp:txXfrm>
    </dsp:sp>
    <dsp:sp modelId="{9DEC00C7-40BF-41BE-9E2A-C67E4548A7DC}">
      <dsp:nvSpPr>
        <dsp:cNvPr id="0" name=""/>
        <dsp:cNvSpPr/>
      </dsp:nvSpPr>
      <dsp:spPr>
        <a:xfrm>
          <a:off x="1129404" y="109517"/>
          <a:ext cx="380101" cy="3808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71843" y="185"/>
          <a:ext cx="4618336" cy="5969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780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>
              <a:latin typeface="Calibri" panose="020F0502020204030204" pitchFamily="34" charset="0"/>
              <a:cs typeface="Calibri" panose="020F0502020204030204" pitchFamily="34" charset="0"/>
            </a:rPr>
            <a:t>seed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IN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Random number seed.</a:t>
          </a:r>
          <a:r>
            <a:rPr lang="en-IN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 rot="10800000">
        <a:off x="1421081" y="185"/>
        <a:ext cx="4469098" cy="596951"/>
      </dsp:txXfrm>
    </dsp:sp>
    <dsp:sp modelId="{9DEC00C7-40BF-41BE-9E2A-C67E4548A7DC}">
      <dsp:nvSpPr>
        <dsp:cNvPr id="0" name=""/>
        <dsp:cNvSpPr/>
      </dsp:nvSpPr>
      <dsp:spPr>
        <a:xfrm>
          <a:off x="1102910" y="109055"/>
          <a:ext cx="378498" cy="3792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71843" y="185"/>
          <a:ext cx="4618336" cy="5969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78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subsample</a:t>
          </a:r>
          <a:r>
            <a:rPr lang="en-US" sz="1400" b="1" u="sng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Subsample ratio of the training instances</a:t>
          </a:r>
          <a:r>
            <a:rPr lang="en-US" sz="1200" b="0" i="0" u="none" kern="1200" dirty="0"/>
            <a:t>.</a:t>
          </a:r>
          <a:r>
            <a:rPr lang="en-US" sz="1200" kern="1200" dirty="0"/>
            <a:t> </a:t>
          </a:r>
          <a:endParaRPr lang="en-IN" sz="1200" kern="1200" dirty="0"/>
        </a:p>
      </dsp:txBody>
      <dsp:txXfrm rot="10800000">
        <a:off x="1421081" y="185"/>
        <a:ext cx="4469098" cy="596952"/>
      </dsp:txXfrm>
    </dsp:sp>
    <dsp:sp modelId="{9DEC00C7-40BF-41BE-9E2A-C67E4548A7DC}">
      <dsp:nvSpPr>
        <dsp:cNvPr id="0" name=""/>
        <dsp:cNvSpPr/>
      </dsp:nvSpPr>
      <dsp:spPr>
        <a:xfrm>
          <a:off x="1102910" y="109055"/>
          <a:ext cx="378498" cy="3792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45770" y="0"/>
          <a:ext cx="4576573" cy="6259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324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>
              <a:latin typeface="Calibri" panose="020F0502020204030204" pitchFamily="34" charset="0"/>
              <a:cs typeface="Calibri" panose="020F0502020204030204" pitchFamily="34" charset="0"/>
            </a:rPr>
            <a:t>Objective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IN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learning objective</a:t>
          </a:r>
          <a:r>
            <a:rPr lang="en-IN" sz="1200" b="0" i="0" u="none" kern="1200" dirty="0"/>
            <a:t>.</a:t>
          </a:r>
          <a:r>
            <a:rPr lang="en-IN" sz="1200" kern="1200" dirty="0"/>
            <a:t> </a:t>
          </a:r>
        </a:p>
      </dsp:txBody>
      <dsp:txXfrm rot="10800000">
        <a:off x="1402245" y="0"/>
        <a:ext cx="4420098" cy="625901"/>
      </dsp:txXfrm>
    </dsp:sp>
    <dsp:sp modelId="{9DEC00C7-40BF-41BE-9E2A-C67E4548A7DC}">
      <dsp:nvSpPr>
        <dsp:cNvPr id="0" name=""/>
        <dsp:cNvSpPr/>
      </dsp:nvSpPr>
      <dsp:spPr>
        <a:xfrm>
          <a:off x="1087492" y="114344"/>
          <a:ext cx="396854" cy="3976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59828" y="182"/>
          <a:ext cx="4576574" cy="58831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>
              <a:latin typeface="Calibri" panose="020F0502020204030204" pitchFamily="34" charset="0"/>
              <a:cs typeface="Calibri" panose="020F0502020204030204" pitchFamily="34" charset="0"/>
            </a:rPr>
            <a:t>silent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Silent mode is activated is set to 1, i.e. no running messages will be printed.</a:t>
          </a:r>
          <a:endParaRPr lang="en-IN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406906" y="182"/>
        <a:ext cx="4429496" cy="588311"/>
      </dsp:txXfrm>
    </dsp:sp>
    <dsp:sp modelId="{9DEC00C7-40BF-41BE-9E2A-C67E4548A7DC}">
      <dsp:nvSpPr>
        <dsp:cNvPr id="0" name=""/>
        <dsp:cNvSpPr/>
      </dsp:nvSpPr>
      <dsp:spPr>
        <a:xfrm>
          <a:off x="1093451" y="107476"/>
          <a:ext cx="373019" cy="373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65384" y="193"/>
          <a:ext cx="4576573" cy="6233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87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200" b="1" i="0" u="sng" kern="1200" dirty="0"/>
            <a:t> </a:t>
          </a:r>
          <a:r>
            <a:rPr lang="en-IN" sz="1400" b="1" i="0" u="sng" kern="1200" dirty="0" err="1">
              <a:latin typeface="Calibri" panose="020F0502020204030204" pitchFamily="34" charset="0"/>
              <a:cs typeface="Calibri" panose="020F0502020204030204" pitchFamily="34" charset="0"/>
            </a:rPr>
            <a:t>nthread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Number of parallel threads used to run </a:t>
          </a:r>
          <a:r>
            <a:rPr lang="en-US" sz="1400" b="0" i="0" u="none" kern="1200" dirty="0" err="1">
              <a:latin typeface="Calibri" panose="020F0502020204030204" pitchFamily="34" charset="0"/>
              <a:cs typeface="Calibri" panose="020F0502020204030204" pitchFamily="34" charset="0"/>
            </a:rPr>
            <a:t>XGBoost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. 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rPr>
            <a:t>.</a:t>
          </a:r>
          <a:endParaRPr lang="en-IN" sz="1200" kern="1200" dirty="0"/>
        </a:p>
      </dsp:txBody>
      <dsp:txXfrm rot="10800000">
        <a:off x="1421225" y="193"/>
        <a:ext cx="4420732" cy="623363"/>
      </dsp:txXfrm>
    </dsp:sp>
    <dsp:sp modelId="{9DEC00C7-40BF-41BE-9E2A-C67E4548A7DC}">
      <dsp:nvSpPr>
        <dsp:cNvPr id="0" name=""/>
        <dsp:cNvSpPr/>
      </dsp:nvSpPr>
      <dsp:spPr>
        <a:xfrm>
          <a:off x="1087895" y="113880"/>
          <a:ext cx="395244" cy="3959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51307" y="193"/>
          <a:ext cx="4521346" cy="6233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487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400" b="1" i="0" u="sng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1400" b="1" i="0" u="sng" kern="1200" dirty="0" err="1">
              <a:latin typeface="Calibri" panose="020F0502020204030204" pitchFamily="34" charset="0"/>
              <a:cs typeface="Calibri" panose="020F0502020204030204" pitchFamily="34" charset="0"/>
            </a:rPr>
            <a:t>n_estimators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Number of gradient boosted trees. Equivalent to number of boosting rounds.</a:t>
          </a:r>
          <a:endParaRPr lang="en-IN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407148" y="193"/>
        <a:ext cx="4365505" cy="623363"/>
      </dsp:txXfrm>
    </dsp:sp>
    <dsp:sp modelId="{9DEC00C7-40BF-41BE-9E2A-C67E4548A7DC}">
      <dsp:nvSpPr>
        <dsp:cNvPr id="0" name=""/>
        <dsp:cNvSpPr/>
      </dsp:nvSpPr>
      <dsp:spPr>
        <a:xfrm>
          <a:off x="1073574" y="113880"/>
          <a:ext cx="395244" cy="3959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94488-1CEA-41E8-A3B4-8D01350A79FC}">
      <dsp:nvSpPr>
        <dsp:cNvPr id="0" name=""/>
        <dsp:cNvSpPr/>
      </dsp:nvSpPr>
      <dsp:spPr>
        <a:xfrm>
          <a:off x="1291587" y="683584"/>
          <a:ext cx="706817" cy="245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0"/>
              </a:lnTo>
              <a:lnTo>
                <a:pt x="706817" y="122670"/>
              </a:lnTo>
              <a:lnTo>
                <a:pt x="706817" y="24534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D5A77-0DB4-4CEF-9B06-A6FA6E6C8F9A}">
      <dsp:nvSpPr>
        <dsp:cNvPr id="0" name=""/>
        <dsp:cNvSpPr/>
      </dsp:nvSpPr>
      <dsp:spPr>
        <a:xfrm>
          <a:off x="584769" y="683584"/>
          <a:ext cx="706817" cy="245341"/>
        </a:xfrm>
        <a:custGeom>
          <a:avLst/>
          <a:gdLst/>
          <a:ahLst/>
          <a:cxnLst/>
          <a:rect l="0" t="0" r="0" b="0"/>
          <a:pathLst>
            <a:path>
              <a:moveTo>
                <a:pt x="706817" y="0"/>
              </a:moveTo>
              <a:lnTo>
                <a:pt x="706817" y="122670"/>
              </a:lnTo>
              <a:lnTo>
                <a:pt x="0" y="122670"/>
              </a:lnTo>
              <a:lnTo>
                <a:pt x="0" y="24534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868FD-670D-4874-BDE7-363530F34401}">
      <dsp:nvSpPr>
        <dsp:cNvPr id="0" name=""/>
        <dsp:cNvSpPr/>
      </dsp:nvSpPr>
      <dsp:spPr>
        <a:xfrm>
          <a:off x="707440" y="99437"/>
          <a:ext cx="1168293" cy="5841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endParaRPr lang="en-IN" sz="1800" kern="1200" dirty="0"/>
        </a:p>
      </dsp:txBody>
      <dsp:txXfrm>
        <a:off x="707440" y="99437"/>
        <a:ext cx="1168293" cy="584146"/>
      </dsp:txXfrm>
    </dsp:sp>
    <dsp:sp modelId="{FFAE7583-A6AF-402B-9AFF-14F8B254ECC7}">
      <dsp:nvSpPr>
        <dsp:cNvPr id="0" name=""/>
        <dsp:cNvSpPr/>
      </dsp:nvSpPr>
      <dsp:spPr>
        <a:xfrm>
          <a:off x="622" y="928926"/>
          <a:ext cx="1168293" cy="5841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80%</a:t>
          </a:r>
          <a:endParaRPr lang="en-IN" sz="1800" kern="1200" dirty="0"/>
        </a:p>
      </dsp:txBody>
      <dsp:txXfrm>
        <a:off x="622" y="928926"/>
        <a:ext cx="1168293" cy="584146"/>
      </dsp:txXfrm>
    </dsp:sp>
    <dsp:sp modelId="{03285D46-59E5-4CFB-9AD7-80933B0ECA42}">
      <dsp:nvSpPr>
        <dsp:cNvPr id="0" name=""/>
        <dsp:cNvSpPr/>
      </dsp:nvSpPr>
      <dsp:spPr>
        <a:xfrm>
          <a:off x="1414257" y="928926"/>
          <a:ext cx="1168293" cy="5841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20%</a:t>
          </a:r>
          <a:endParaRPr lang="en-IN" sz="1800" kern="1200" dirty="0"/>
        </a:p>
      </dsp:txBody>
      <dsp:txXfrm>
        <a:off x="1414257" y="928926"/>
        <a:ext cx="1168293" cy="5841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530568" y="0"/>
          <a:ext cx="4671536" cy="18448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8134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1"/>
              </a:solidFill>
            </a:rPr>
            <a:t>* Marketing &amp; Advertisements must be focused on </a:t>
          </a:r>
          <a:r>
            <a:rPr lang="en-US" sz="1200" kern="1200" baseline="0" dirty="0" err="1">
              <a:solidFill>
                <a:schemeClr val="bg1"/>
              </a:solidFill>
            </a:rPr>
            <a:t>Single,LASU</a:t>
          </a:r>
          <a:r>
            <a:rPr lang="en-US" sz="1200" kern="1200" baseline="0" dirty="0">
              <a:solidFill>
                <a:schemeClr val="bg1"/>
              </a:solidFill>
            </a:rPr>
            <a:t> and Joint PPI Products.</a:t>
          </a:r>
          <a:br>
            <a:rPr lang="en-US" sz="1200" kern="1200" baseline="0" dirty="0">
              <a:solidFill>
                <a:schemeClr val="bg1"/>
              </a:solidFill>
            </a:rPr>
          </a:br>
          <a:endParaRPr lang="en-US" sz="1200" kern="1200" baseline="0" dirty="0">
            <a:solidFill>
              <a:schemeClr val="bg1"/>
            </a:solidFill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bg1"/>
              </a:solidFill>
            </a:rPr>
            <a:t>*Customers</a:t>
          </a:r>
          <a:r>
            <a:rPr lang="en-US" sz="1200" kern="1200" baseline="0" dirty="0">
              <a:solidFill>
                <a:schemeClr val="bg1"/>
              </a:solidFill>
            </a:rPr>
            <a:t> with age 40-60 must be targeted with </a:t>
          </a:r>
          <a:r>
            <a:rPr lang="en-US" sz="1200" kern="1200" baseline="0" dirty="0" err="1">
              <a:solidFill>
                <a:schemeClr val="bg1"/>
              </a:solidFill>
            </a:rPr>
            <a:t>Single,LASU</a:t>
          </a:r>
          <a:r>
            <a:rPr lang="en-US" sz="1200" kern="1200" baseline="0" dirty="0">
              <a:solidFill>
                <a:schemeClr val="bg1"/>
              </a:solidFill>
            </a:rPr>
            <a:t> and Joint PPI Products.</a:t>
          </a:r>
          <a:br>
            <a:rPr lang="en-US" sz="1200" kern="1200" baseline="0" dirty="0">
              <a:solidFill>
                <a:schemeClr val="bg1"/>
              </a:solidFill>
            </a:rPr>
          </a:br>
          <a:br>
            <a:rPr lang="en-US" sz="1200" kern="1200" baseline="0" dirty="0">
              <a:solidFill>
                <a:schemeClr val="bg1"/>
              </a:solidFill>
            </a:rPr>
          </a:br>
          <a:r>
            <a:rPr lang="en-US" sz="1200" kern="1200" baseline="0" dirty="0">
              <a:solidFill>
                <a:schemeClr val="bg1"/>
              </a:solidFill>
            </a:rPr>
            <a:t>*Customers with age &lt;35 must be offered Select and Silver Plans.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IN" sz="1200" kern="1200" dirty="0">
            <a:solidFill>
              <a:schemeClr val="bg1"/>
            </a:solidFill>
          </a:endParaRPr>
        </a:p>
      </dsp:txBody>
      <dsp:txXfrm rot="10800000">
        <a:off x="1991776" y="0"/>
        <a:ext cx="4210328" cy="1844831"/>
      </dsp:txXfrm>
    </dsp:sp>
    <dsp:sp modelId="{9DEC00C7-40BF-41BE-9E2A-C67E4548A7DC}">
      <dsp:nvSpPr>
        <dsp:cNvPr id="0" name=""/>
        <dsp:cNvSpPr/>
      </dsp:nvSpPr>
      <dsp:spPr>
        <a:xfrm>
          <a:off x="918900" y="337026"/>
          <a:ext cx="1169718" cy="11719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314299" y="0"/>
          <a:ext cx="2916996" cy="24986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616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Wingdings" panose="05000000000000000000" pitchFamily="2" charset="2"/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Bankruptcy indicator- Negligible customers have bankruptcy indicator.</a:t>
          </a:r>
          <a:b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</a:b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Wingdings" panose="05000000000000000000" pitchFamily="2" charset="2"/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Current Account- All customers have current account.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Wingdings" panose="05000000000000000000" pitchFamily="2" charset="2"/>
            <a:buNone/>
          </a:pPr>
          <a:endParaRPr lang="en-US" sz="1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Font typeface="Wingdings" panose="05000000000000000000" pitchFamily="2" charset="2"/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* CIFAS Detected- Negligible customers are detected with fraud by CIFAS.</a:t>
          </a:r>
          <a:endParaRPr lang="en-IN" sz="1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 rot="10800000">
        <a:off x="938949" y="0"/>
        <a:ext cx="2292346" cy="2498601"/>
      </dsp:txXfrm>
    </dsp:sp>
    <dsp:sp modelId="{9DEC00C7-40BF-41BE-9E2A-C67E4548A7DC}">
      <dsp:nvSpPr>
        <dsp:cNvPr id="0" name=""/>
        <dsp:cNvSpPr/>
      </dsp:nvSpPr>
      <dsp:spPr>
        <a:xfrm>
          <a:off x="163927" y="767192"/>
          <a:ext cx="964834" cy="9666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864328" y="144833"/>
          <a:ext cx="3004600" cy="191163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3569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Mosaic is a cross-channel consumer classification system designed by Experian which segments customer population into certain groups to understand an individual's likely customer </a:t>
          </a:r>
          <a:r>
            <a:rPr lang="en-US" sz="1200" kern="1200" dirty="0" err="1">
              <a:latin typeface="Calibri" panose="020F0502020204030204" pitchFamily="34" charset="0"/>
              <a:cs typeface="Calibri" panose="020F0502020204030204" pitchFamily="34" charset="0"/>
            </a:rPr>
            <a:t>behaviour</a:t>
          </a: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- </a:t>
          </a:r>
          <a:r>
            <a:rPr lang="en-IN" sz="1200" kern="1200" dirty="0">
              <a:latin typeface="Calibri" panose="020F0502020204030204" pitchFamily="34" charset="0"/>
              <a:cs typeface="Calibri" panose="020F0502020204030204" pitchFamily="34" charset="0"/>
              <a:hlinkClick xmlns:r="http://schemas.openxmlformats.org/officeDocument/2006/relationships" r:id="rId1"/>
            </a:rPr>
            <a:t>Source</a:t>
          </a:r>
          <a:endParaRPr lang="en-IN" sz="1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342235" y="144833"/>
        <a:ext cx="2526693" cy="1911630"/>
      </dsp:txXfrm>
    </dsp:sp>
    <dsp:sp modelId="{9DEC00C7-40BF-41BE-9E2A-C67E4548A7DC}">
      <dsp:nvSpPr>
        <dsp:cNvPr id="0" name=""/>
        <dsp:cNvSpPr/>
      </dsp:nvSpPr>
      <dsp:spPr>
        <a:xfrm>
          <a:off x="288562" y="404949"/>
          <a:ext cx="1391399" cy="13913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343412" y="76118"/>
          <a:ext cx="3598425" cy="245840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0395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* Male customers are more tend to buy insurance compared to females.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* </a:t>
          </a:r>
          <a:r>
            <a:rPr lang="en-US" sz="1200" kern="1200" dirty="0" err="1">
              <a:latin typeface="Calibri" panose="020F0502020204030204" pitchFamily="34" charset="0"/>
              <a:cs typeface="Calibri" panose="020F0502020204030204" pitchFamily="34" charset="0"/>
            </a:rPr>
            <a:t>Final_grade</a:t>
          </a: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n-US" sz="1200" kern="1200" dirty="0" err="1">
              <a:latin typeface="Calibri" panose="020F0502020204030204" pitchFamily="34" charset="0"/>
              <a:cs typeface="Calibri" panose="020F0502020204030204" pitchFamily="34" charset="0"/>
            </a:rPr>
            <a:t>Credit_score</a:t>
          </a: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 have a relation with grading assigned to customer based on their credit score. Grade “A”, “B” are more likely offered PPI.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* Low- Income Range customers are less likely to opt for PPI. Medium-High Income Range customers are more likely to have PPI.</a:t>
          </a:r>
          <a:endParaRPr lang="en-IN" sz="1200" kern="1200" dirty="0"/>
        </a:p>
      </dsp:txBody>
      <dsp:txXfrm rot="10800000">
        <a:off x="1958014" y="76118"/>
        <a:ext cx="2983823" cy="2458408"/>
      </dsp:txXfrm>
    </dsp:sp>
    <dsp:sp modelId="{9DEC00C7-40BF-41BE-9E2A-C67E4548A7DC}">
      <dsp:nvSpPr>
        <dsp:cNvPr id="0" name=""/>
        <dsp:cNvSpPr/>
      </dsp:nvSpPr>
      <dsp:spPr>
        <a:xfrm>
          <a:off x="543382" y="610920"/>
          <a:ext cx="1558758" cy="15616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307313" y="0"/>
          <a:ext cx="3598425" cy="246081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187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* Age and </a:t>
          </a:r>
          <a:r>
            <a:rPr lang="en-US" sz="1200" kern="1200" dirty="0" err="1">
              <a:latin typeface="Calibri" panose="020F0502020204030204" pitchFamily="34" charset="0"/>
              <a:cs typeface="Calibri" panose="020F0502020204030204" pitchFamily="34" charset="0"/>
            </a:rPr>
            <a:t>time_in_employment</a:t>
          </a:r>
          <a:r>
            <a:rPr lang="en-US" sz="1200" kern="1200" dirty="0">
              <a:latin typeface="Calibri" panose="020F0502020204030204" pitchFamily="34" charset="0"/>
              <a:cs typeface="Calibri" panose="020F0502020204030204" pitchFamily="34" charset="0"/>
            </a:rPr>
            <a:t>- </a:t>
          </a:r>
          <a:r>
            <a:rPr lang="en-IN" sz="1200" kern="1200" dirty="0">
              <a:latin typeface="Calibri" panose="020F0502020204030204" pitchFamily="34" charset="0"/>
              <a:cs typeface="Calibri" panose="020F0502020204030204" pitchFamily="34" charset="0"/>
            </a:rPr>
            <a:t>With age increasing, time in employment increases. Certain population fall in retirement bucket with age on higher side and no time in employment.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200" kern="1200" dirty="0">
              <a:latin typeface="Calibri" panose="020F0502020204030204" pitchFamily="34" charset="0"/>
              <a:cs typeface="Calibri" panose="020F0502020204030204" pitchFamily="34" charset="0"/>
            </a:rPr>
            <a:t>* Majority customers lie in 800-1000 credit score.</a:t>
          </a:r>
          <a:endParaRPr lang="en-IN" sz="1200" kern="1200" dirty="0"/>
        </a:p>
      </dsp:txBody>
      <dsp:txXfrm rot="10800000">
        <a:off x="1922516" y="0"/>
        <a:ext cx="2983222" cy="2460811"/>
      </dsp:txXfrm>
    </dsp:sp>
    <dsp:sp modelId="{9DEC00C7-40BF-41BE-9E2A-C67E4548A7DC}">
      <dsp:nvSpPr>
        <dsp:cNvPr id="0" name=""/>
        <dsp:cNvSpPr/>
      </dsp:nvSpPr>
      <dsp:spPr>
        <a:xfrm>
          <a:off x="543002" y="448793"/>
          <a:ext cx="1560281" cy="15632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019436" y="0"/>
          <a:ext cx="3020928" cy="13801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959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2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Correlation with target was checked as an initial step to find out important features.</a:t>
          </a:r>
          <a:endParaRPr lang="en-IN" sz="1200" kern="1200" dirty="0">
            <a:solidFill>
              <a:schemeClr val="bg1"/>
            </a:solidFill>
          </a:endParaRPr>
        </a:p>
      </dsp:txBody>
      <dsp:txXfrm rot="10800000">
        <a:off x="1364476" y="0"/>
        <a:ext cx="2675888" cy="1380159"/>
      </dsp:txXfrm>
    </dsp:sp>
    <dsp:sp modelId="{9DEC00C7-40BF-41BE-9E2A-C67E4548A7DC}">
      <dsp:nvSpPr>
        <dsp:cNvPr id="0" name=""/>
        <dsp:cNvSpPr/>
      </dsp:nvSpPr>
      <dsp:spPr>
        <a:xfrm>
          <a:off x="564554" y="252137"/>
          <a:ext cx="875092" cy="8767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921754" y="0"/>
          <a:ext cx="2794578" cy="114238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578" tIns="45720" rIns="85344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200" kern="1200" dirty="0">
              <a:latin typeface="Calibri" panose="020F0502020204030204" pitchFamily="34" charset="0"/>
              <a:cs typeface="Calibri" panose="020F0502020204030204" pitchFamily="34" charset="0"/>
            </a:rPr>
            <a:t>Features were analysed to find if there is any high correlation between them.</a:t>
          </a:r>
          <a:endParaRPr lang="en-IN" sz="1200" kern="1200" dirty="0">
            <a:solidFill>
              <a:schemeClr val="bg1"/>
            </a:solidFill>
          </a:endParaRPr>
        </a:p>
      </dsp:txBody>
      <dsp:txXfrm rot="10800000">
        <a:off x="1207350" y="0"/>
        <a:ext cx="2508982" cy="1142383"/>
      </dsp:txXfrm>
    </dsp:sp>
    <dsp:sp modelId="{9DEC00C7-40BF-41BE-9E2A-C67E4548A7DC}">
      <dsp:nvSpPr>
        <dsp:cNvPr id="0" name=""/>
        <dsp:cNvSpPr/>
      </dsp:nvSpPr>
      <dsp:spPr>
        <a:xfrm>
          <a:off x="543552" y="208698"/>
          <a:ext cx="724330" cy="7256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234926" y="0"/>
          <a:ext cx="4663464" cy="4971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9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b="1" u="sng" kern="1200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learning_rate</a:t>
          </a:r>
          <a:r>
            <a:rPr lang="en-US" sz="1400" b="1" u="sng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H</a:t>
          </a:r>
          <a:r>
            <a:rPr lang="en-US" sz="1400" b="0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rPr>
            <a:t>ow much the weights are adjusted each time a tree is built.</a:t>
          </a:r>
          <a:endParaRPr lang="en-IN" sz="1400" kern="1200" dirty="0">
            <a:solidFill>
              <a:schemeClr val="bg1"/>
            </a:solidFill>
          </a:endParaRPr>
        </a:p>
      </dsp:txBody>
      <dsp:txXfrm rot="10800000">
        <a:off x="1359222" y="0"/>
        <a:ext cx="4539168" cy="497184"/>
      </dsp:txXfrm>
    </dsp:sp>
    <dsp:sp modelId="{9DEC00C7-40BF-41BE-9E2A-C67E4548A7DC}">
      <dsp:nvSpPr>
        <dsp:cNvPr id="0" name=""/>
        <dsp:cNvSpPr/>
      </dsp:nvSpPr>
      <dsp:spPr>
        <a:xfrm>
          <a:off x="1130427" y="90829"/>
          <a:ext cx="315240" cy="31583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2C42C-8708-4D81-83E5-A8EE076A759D}">
      <dsp:nvSpPr>
        <dsp:cNvPr id="0" name=""/>
        <dsp:cNvSpPr/>
      </dsp:nvSpPr>
      <dsp:spPr>
        <a:xfrm rot="10800000">
          <a:off x="1169282" y="2"/>
          <a:ext cx="4701177" cy="56070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832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IN" sz="1400" b="1" i="0" u="sng" kern="1200" dirty="0" err="1">
              <a:latin typeface="Calibri" panose="020F0502020204030204" pitchFamily="34" charset="0"/>
              <a:cs typeface="Calibri" panose="020F0502020204030204" pitchFamily="34" charset="0"/>
            </a:rPr>
            <a:t>colsample_bytree</a:t>
          </a:r>
          <a:r>
            <a:rPr lang="en-US" sz="1400" b="1" u="sng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1400" b="0" i="0" u="none" kern="1200" dirty="0">
              <a:latin typeface="Calibri" panose="020F0502020204030204" pitchFamily="34" charset="0"/>
              <a:cs typeface="Calibri" panose="020F0502020204030204" pitchFamily="34" charset="0"/>
            </a:rPr>
            <a:t>subsample ratio of columns when constructing each tree. </a:t>
          </a:r>
          <a:endParaRPr lang="en-IN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309458" y="2"/>
        <a:ext cx="4561001" cy="560705"/>
      </dsp:txXfrm>
    </dsp:sp>
    <dsp:sp modelId="{9DEC00C7-40BF-41BE-9E2A-C67E4548A7DC}">
      <dsp:nvSpPr>
        <dsp:cNvPr id="0" name=""/>
        <dsp:cNvSpPr/>
      </dsp:nvSpPr>
      <dsp:spPr>
        <a:xfrm>
          <a:off x="1130137" y="102433"/>
          <a:ext cx="355516" cy="3561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13.png"/><Relationship Id="rId10" Type="http://schemas.microsoft.com/office/2007/relationships/diagramDrawing" Target="../diagrams/drawing5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4.emf"/><Relationship Id="rId9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9" Type="http://schemas.openxmlformats.org/officeDocument/2006/relationships/diagramQuickStyle" Target="../diagrams/quickStyle15.xml"/><Relationship Id="rId21" Type="http://schemas.microsoft.com/office/2007/relationships/diagramDrawing" Target="../diagrams/drawing11.xml"/><Relationship Id="rId34" Type="http://schemas.openxmlformats.org/officeDocument/2006/relationships/diagramQuickStyle" Target="../diagrams/quickStyle14.xml"/><Relationship Id="rId42" Type="http://schemas.openxmlformats.org/officeDocument/2006/relationships/diagramData" Target="../diagrams/data16.xml"/><Relationship Id="rId47" Type="http://schemas.openxmlformats.org/officeDocument/2006/relationships/diagramData" Target="../diagrams/data17.xml"/><Relationship Id="rId50" Type="http://schemas.openxmlformats.org/officeDocument/2006/relationships/diagramColors" Target="../diagrams/colors17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9" Type="http://schemas.openxmlformats.org/officeDocument/2006/relationships/diagramQuickStyle" Target="../diagrams/quickStyle13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32" Type="http://schemas.openxmlformats.org/officeDocument/2006/relationships/diagramData" Target="../diagrams/data14.xml"/><Relationship Id="rId37" Type="http://schemas.openxmlformats.org/officeDocument/2006/relationships/diagramData" Target="../diagrams/data15.xml"/><Relationship Id="rId40" Type="http://schemas.openxmlformats.org/officeDocument/2006/relationships/diagramColors" Target="../diagrams/colors15.xml"/><Relationship Id="rId45" Type="http://schemas.openxmlformats.org/officeDocument/2006/relationships/diagramColors" Target="../diagrams/colors16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28" Type="http://schemas.openxmlformats.org/officeDocument/2006/relationships/diagramLayout" Target="../diagrams/layout13.xml"/><Relationship Id="rId36" Type="http://schemas.microsoft.com/office/2007/relationships/diagramDrawing" Target="../diagrams/drawing14.xml"/><Relationship Id="rId49" Type="http://schemas.openxmlformats.org/officeDocument/2006/relationships/diagramQuickStyle" Target="../diagrams/quickStyle17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31" Type="http://schemas.microsoft.com/office/2007/relationships/diagramDrawing" Target="../diagrams/drawing13.xml"/><Relationship Id="rId44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diagramData" Target="../diagrams/data13.xml"/><Relationship Id="rId30" Type="http://schemas.openxmlformats.org/officeDocument/2006/relationships/diagramColors" Target="../diagrams/colors13.xml"/><Relationship Id="rId35" Type="http://schemas.openxmlformats.org/officeDocument/2006/relationships/diagramColors" Target="../diagrams/colors14.xml"/><Relationship Id="rId43" Type="http://schemas.openxmlformats.org/officeDocument/2006/relationships/diagramLayout" Target="../diagrams/layout16.xml"/><Relationship Id="rId48" Type="http://schemas.openxmlformats.org/officeDocument/2006/relationships/diagramLayout" Target="../diagrams/layout17.xml"/><Relationship Id="rId8" Type="http://schemas.openxmlformats.org/officeDocument/2006/relationships/diagramLayout" Target="../diagrams/layout9.xml"/><Relationship Id="rId51" Type="http://schemas.microsoft.com/office/2007/relationships/diagramDrawing" Target="../diagrams/drawing17.xml"/><Relationship Id="rId3" Type="http://schemas.openxmlformats.org/officeDocument/2006/relationships/diagramLayout" Target="../diagrams/layout8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33" Type="http://schemas.openxmlformats.org/officeDocument/2006/relationships/diagramLayout" Target="../diagrams/layout14.xml"/><Relationship Id="rId38" Type="http://schemas.openxmlformats.org/officeDocument/2006/relationships/diagramLayout" Target="../diagrams/layout15.xml"/><Relationship Id="rId46" Type="http://schemas.microsoft.com/office/2007/relationships/diagramDrawing" Target="../diagrams/drawing16.xml"/><Relationship Id="rId20" Type="http://schemas.openxmlformats.org/officeDocument/2006/relationships/diagramColors" Target="../diagrams/colors11.xml"/><Relationship Id="rId41" Type="http://schemas.microsoft.com/office/2007/relationships/diagramDrawing" Target="../diagrams/drawing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19.svg"/><Relationship Id="rId4" Type="http://schemas.openxmlformats.org/officeDocument/2006/relationships/diagramData" Target="../diagrams/data18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57251"/>
            <a:ext cx="9141545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Franklin Gothic Book" panose="020F0502020204030204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" y="857981"/>
            <a:ext cx="9143985" cy="51435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4455" y="1786082"/>
            <a:ext cx="2726945" cy="32668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Franklin Gothic Book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563" y="1963675"/>
            <a:ext cx="2410730" cy="2176271"/>
          </a:xfrm>
        </p:spPr>
        <p:txBody>
          <a:bodyPr anchor="b">
            <a:normAutofit fontScale="90000"/>
          </a:bodyPr>
          <a:lstStyle/>
          <a:p>
            <a:r>
              <a:rPr lang="en-US" sz="3300" dirty="0">
                <a:solidFill>
                  <a:schemeClr val="tx1"/>
                </a:solidFill>
              </a:rPr>
              <a:t>Analysis-Personal Protection Insurance (PPI)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813" y="4313682"/>
            <a:ext cx="2404230" cy="58064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By- NAMRATA NANDY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2068" y="4238639"/>
            <a:ext cx="2331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57850"/>
            <a:ext cx="9144000" cy="3429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F7BE104F-1520-133E-0392-51B96C4E53AF}"/>
              </a:ext>
            </a:extLst>
          </p:cNvPr>
          <p:cNvSpPr txBox="1">
            <a:spLocks/>
          </p:cNvSpPr>
          <p:nvPr/>
        </p:nvSpPr>
        <p:spPr>
          <a:xfrm>
            <a:off x="269427" y="96140"/>
            <a:ext cx="7543800" cy="7484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/>
              <a:t>Feature Importance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7AA240-D642-8376-7FE0-D2E1B085E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0456402"/>
              </p:ext>
            </p:extLst>
          </p:nvPr>
        </p:nvGraphicFramePr>
        <p:xfrm>
          <a:off x="143156" y="844595"/>
          <a:ext cx="8799138" cy="538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071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62971-E483-A648-C0F6-8F13175E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64" y="653977"/>
            <a:ext cx="3856716" cy="3547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6BEB-0CF2-6052-3F8A-3402673D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" y="2635383"/>
            <a:ext cx="5376233" cy="3738161"/>
          </a:xfrm>
          <a:prstGeom prst="rect">
            <a:avLst/>
          </a:prstGeom>
        </p:spPr>
      </p:pic>
      <p:sp>
        <p:nvSpPr>
          <p:cNvPr id="8" name="Title 15">
            <a:extLst>
              <a:ext uri="{FF2B5EF4-FFF2-40B4-BE49-F238E27FC236}">
                <a16:creationId xmlns:a16="http://schemas.microsoft.com/office/drawing/2014/main" id="{DD3B685A-2DE2-4A7F-C59C-C3587CC45A78}"/>
              </a:ext>
            </a:extLst>
          </p:cNvPr>
          <p:cNvSpPr txBox="1">
            <a:spLocks/>
          </p:cNvSpPr>
          <p:nvPr/>
        </p:nvSpPr>
        <p:spPr>
          <a:xfrm>
            <a:off x="269427" y="96140"/>
            <a:ext cx="7543800" cy="7484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/>
              <a:t>Insurance-Wise Distribution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8227DA-BFEE-9A9F-5E9C-A122F4D24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697250"/>
              </p:ext>
            </p:extLst>
          </p:nvPr>
        </p:nvGraphicFramePr>
        <p:xfrm>
          <a:off x="-834370" y="746700"/>
          <a:ext cx="7128732" cy="1845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298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F166D2-CDC6-F2F3-7C0C-021DE4FC2B10}"/>
              </a:ext>
            </a:extLst>
          </p:cNvPr>
          <p:cNvSpPr txBox="1">
            <a:spLocks/>
          </p:cNvSpPr>
          <p:nvPr/>
        </p:nvSpPr>
        <p:spPr>
          <a:xfrm>
            <a:off x="437030" y="19722"/>
            <a:ext cx="4914900" cy="82383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Business Problem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52EB04-187C-3592-C843-8917408117BD}"/>
              </a:ext>
            </a:extLst>
          </p:cNvPr>
          <p:cNvSpPr txBox="1">
            <a:spLocks/>
          </p:cNvSpPr>
          <p:nvPr/>
        </p:nvSpPr>
        <p:spPr>
          <a:xfrm>
            <a:off x="440391" y="1332335"/>
            <a:ext cx="8263217" cy="980559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 consumer bank with a range of products would like to cross-sell insurance to its consumer base (that is, cross-sell the personal protection insurance (PPI) product to those customers who have a secured or unsecured type of loan, but no PPI product as yet). 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8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C13592-C6E3-A2C7-33B6-F5C51D62D2F1}"/>
              </a:ext>
            </a:extLst>
          </p:cNvPr>
          <p:cNvSpPr txBox="1">
            <a:spLocks/>
          </p:cNvSpPr>
          <p:nvPr/>
        </p:nvSpPr>
        <p:spPr>
          <a:xfrm>
            <a:off x="238411" y="187201"/>
            <a:ext cx="5869641" cy="54403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u="sng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E3D36-85A6-C0FF-2158-C3F81CD9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63" y="1221764"/>
            <a:ext cx="2963765" cy="250104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738B17E-38F0-AF51-4FBC-29A981023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349204"/>
              </p:ext>
            </p:extLst>
          </p:nvPr>
        </p:nvGraphicFramePr>
        <p:xfrm>
          <a:off x="634534" y="731235"/>
          <a:ext cx="2006071" cy="2501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691A46-C235-317E-DCFC-8ABB2CA7E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292" y="1221764"/>
            <a:ext cx="2652270" cy="5074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C6FA9-B870-ACEF-AAF4-4589704AA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64" y="3782895"/>
            <a:ext cx="2544862" cy="253447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777869F-37AD-3F31-ECF8-24CA2CDC3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181105"/>
              </p:ext>
            </p:extLst>
          </p:nvPr>
        </p:nvGraphicFramePr>
        <p:xfrm>
          <a:off x="-159199" y="3625725"/>
          <a:ext cx="3398908" cy="2501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27003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94E221-F198-E9E8-547B-C07D6DBE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4" y="0"/>
            <a:ext cx="4045939" cy="3374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4872F1-B1E0-523E-4ED9-DEA9A0F9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7" y="2921434"/>
            <a:ext cx="4218087" cy="348341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9A09C54-03EC-B42A-EACC-7B596941C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653303"/>
              </p:ext>
            </p:extLst>
          </p:nvPr>
        </p:nvGraphicFramePr>
        <p:xfrm>
          <a:off x="4865484" y="3930561"/>
          <a:ext cx="4157492" cy="220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3F19501-1AF9-1D28-A86C-788225426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432680"/>
              </p:ext>
            </p:extLst>
          </p:nvPr>
        </p:nvGraphicFramePr>
        <p:xfrm>
          <a:off x="-470647" y="137894"/>
          <a:ext cx="5491173" cy="278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27980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1490E-341F-F013-4296-96DF708FFE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2427" y="449847"/>
            <a:ext cx="4184386" cy="11631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IN" sz="1125" dirty="0"/>
          </a:p>
          <a:p>
            <a:pPr>
              <a:buFont typeface="Wingdings" panose="05000000000000000000" pitchFamily="2" charset="2"/>
              <a:buChar char="§"/>
            </a:pPr>
            <a:endParaRPr lang="en-IN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C982E-F16D-53F2-6C70-407EC2CE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53" y="370926"/>
            <a:ext cx="3277721" cy="3128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0B577-2ED4-106D-73C4-F51928D1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1" y="4118395"/>
            <a:ext cx="2417856" cy="2289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79383-1E7A-1025-F20D-A936A429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18" y="4105857"/>
            <a:ext cx="2417857" cy="2287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5E4DD-1921-BFDA-255A-FD53382AE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376" y="4086786"/>
            <a:ext cx="2294273" cy="230229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FF623C1-D1DE-6489-473F-FD9D641E2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228800"/>
              </p:ext>
            </p:extLst>
          </p:nvPr>
        </p:nvGraphicFramePr>
        <p:xfrm>
          <a:off x="-158941" y="464745"/>
          <a:ext cx="5491173" cy="24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5327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B1668FF-EF3E-7E24-C48E-1DB2FCA94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292458"/>
              </p:ext>
            </p:extLst>
          </p:nvPr>
        </p:nvGraphicFramePr>
        <p:xfrm>
          <a:off x="4840941" y="726141"/>
          <a:ext cx="4033633" cy="5661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Worksheet" r:id="rId3" imgW="3581224" imgH="6105670" progId="Excel.Sheet.8">
                  <p:embed/>
                </p:oleObj>
              </mc:Choice>
              <mc:Fallback>
                <p:oleObj name="Worksheet" r:id="rId3" imgW="3581224" imgH="610567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0941" y="726141"/>
                        <a:ext cx="4033633" cy="5661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5">
            <a:extLst>
              <a:ext uri="{FF2B5EF4-FFF2-40B4-BE49-F238E27FC236}">
                <a16:creationId xmlns:a16="http://schemas.microsoft.com/office/drawing/2014/main" id="{CD565D11-7954-5080-F135-D3DBBFBA8684}"/>
              </a:ext>
            </a:extLst>
          </p:cNvPr>
          <p:cNvSpPr txBox="1">
            <a:spLocks/>
          </p:cNvSpPr>
          <p:nvPr/>
        </p:nvSpPr>
        <p:spPr>
          <a:xfrm>
            <a:off x="269427" y="96140"/>
            <a:ext cx="7543800" cy="7484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/>
              <a:t>Correlation(Spearman)-Target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64C0CA-8314-AFE7-6E43-B0DA4FF92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622772"/>
              </p:ext>
            </p:extLst>
          </p:nvPr>
        </p:nvGraphicFramePr>
        <p:xfrm>
          <a:off x="-158940" y="1442865"/>
          <a:ext cx="4609916" cy="1381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6979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id="{CD565D11-7954-5080-F135-D3DBBFBA8684}"/>
              </a:ext>
            </a:extLst>
          </p:cNvPr>
          <p:cNvSpPr txBox="1">
            <a:spLocks/>
          </p:cNvSpPr>
          <p:nvPr/>
        </p:nvSpPr>
        <p:spPr>
          <a:xfrm>
            <a:off x="269426" y="96139"/>
            <a:ext cx="9452797" cy="10077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u="sng" dirty="0"/>
              <a:t>Correlation(Spearman)-X*X across independent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63033-335B-84BA-0EE0-8ED573D7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53" y="1250482"/>
            <a:ext cx="5957047" cy="476916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4A5683-7FF5-EA23-E700-0E58DE18F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41683"/>
              </p:ext>
            </p:extLst>
          </p:nvPr>
        </p:nvGraphicFramePr>
        <p:xfrm>
          <a:off x="269427" y="3548668"/>
          <a:ext cx="2904079" cy="2205453"/>
        </p:xfrm>
        <a:graphic>
          <a:graphicData uri="http://schemas.openxmlformats.org/drawingml/2006/table">
            <a:tbl>
              <a:tblPr/>
              <a:tblGrid>
                <a:gridCol w="2110702">
                  <a:extLst>
                    <a:ext uri="{9D8B030D-6E8A-4147-A177-3AD203B41FA5}">
                      <a16:colId xmlns:a16="http://schemas.microsoft.com/office/drawing/2014/main" val="1449394057"/>
                    </a:ext>
                  </a:extLst>
                </a:gridCol>
                <a:gridCol w="793377">
                  <a:extLst>
                    <a:ext uri="{9D8B030D-6E8A-4147-A177-3AD203B41FA5}">
                      <a16:colId xmlns:a16="http://schemas.microsoft.com/office/drawing/2014/main" val="4150772264"/>
                    </a:ext>
                  </a:extLst>
                </a:gridCol>
              </a:tblGrid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Eliminated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Retained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732988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Mosaic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Mosiac_Class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334412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Time_since_most_recent_outstandi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Total___Public_Info___CCJ____ban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49226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Total___outstanding_CCJ_s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379397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Time_since_most_recent_Public_In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505935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Total_value__Public_Info___CCJ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__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77665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Total_Outstanding_Balances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Outstanding_Mortgage_Bal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368668"/>
                  </a:ext>
                </a:extLst>
              </a:tr>
              <a:tr h="27883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Bureau_Data___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Monthly_Other_Co_R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13943"/>
                  </a:ext>
                </a:extLst>
              </a:tr>
              <a:tr h="240827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Total_outstanding_balance__</a:t>
                      </a:r>
                      <a:r>
                        <a:rPr lang="en-I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mortg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24424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1E64509-BBC3-2CD8-CC22-EFE32CAA4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954525"/>
              </p:ext>
            </p:extLst>
          </p:nvPr>
        </p:nvGraphicFramePr>
        <p:xfrm>
          <a:off x="-499332" y="1250482"/>
          <a:ext cx="4264508" cy="114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893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88D231-F84D-5CBF-8E39-22B4CFB48478}"/>
              </a:ext>
            </a:extLst>
          </p:cNvPr>
          <p:cNvSpPr txBox="1"/>
          <p:nvPr/>
        </p:nvSpPr>
        <p:spPr>
          <a:xfrm>
            <a:off x="161365" y="1688425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xgb_model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XGBClassifier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colsample_bytree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learning_rate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0.05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min_child_weight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n_estimators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nthread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objective=</a:t>
            </a:r>
            <a:r>
              <a:rPr lang="en-I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I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binary:logistic</a:t>
            </a:r>
            <a:r>
              <a:rPr lang="en-I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IN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seed=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143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silent=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subsample=</a:t>
            </a:r>
            <a:r>
              <a:rPr lang="en-IN" sz="1400" b="1" dirty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Title 15">
            <a:extLst>
              <a:ext uri="{FF2B5EF4-FFF2-40B4-BE49-F238E27FC236}">
                <a16:creationId xmlns:a16="http://schemas.microsoft.com/office/drawing/2014/main" id="{BAC211DA-941C-678A-FCC5-6435FC8A25B0}"/>
              </a:ext>
            </a:extLst>
          </p:cNvPr>
          <p:cNvSpPr txBox="1">
            <a:spLocks/>
          </p:cNvSpPr>
          <p:nvPr/>
        </p:nvSpPr>
        <p:spPr>
          <a:xfrm>
            <a:off x="161365" y="174049"/>
            <a:ext cx="7543800" cy="7484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36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Model</a:t>
            </a:r>
            <a:endParaRPr lang="en-IN" sz="3600" u="sng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012A531-3FE1-A3B9-DA31-47BC13CF8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870512"/>
              </p:ext>
            </p:extLst>
          </p:nvPr>
        </p:nvGraphicFramePr>
        <p:xfrm>
          <a:off x="3256636" y="174331"/>
          <a:ext cx="7116415" cy="49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71A0C9B-6EFD-4CF6-DFE6-4DB35D7D5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11866"/>
              </p:ext>
            </p:extLst>
          </p:nvPr>
        </p:nvGraphicFramePr>
        <p:xfrm>
          <a:off x="3278230" y="745282"/>
          <a:ext cx="7173964" cy="561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D615617-4616-CEA5-AD21-2258A83F7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147258"/>
              </p:ext>
            </p:extLst>
          </p:nvPr>
        </p:nvGraphicFramePr>
        <p:xfrm>
          <a:off x="3256636" y="1366114"/>
          <a:ext cx="7047549" cy="55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C85D44E-CCC7-D04D-B262-25A305466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27103"/>
              </p:ext>
            </p:extLst>
          </p:nvPr>
        </p:nvGraphicFramePr>
        <p:xfrm>
          <a:off x="3167228" y="1960800"/>
          <a:ext cx="7205824" cy="59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F20C072-CB1F-E80C-05DA-59C8E6381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329050"/>
              </p:ext>
            </p:extLst>
          </p:nvPr>
        </p:nvGraphicFramePr>
        <p:xfrm>
          <a:off x="3256637" y="2585309"/>
          <a:ext cx="7047549" cy="59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4A0533F-B779-3C63-53BE-CDA803DB6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66213"/>
              </p:ext>
            </p:extLst>
          </p:nvPr>
        </p:nvGraphicFramePr>
        <p:xfrm>
          <a:off x="3256638" y="3215117"/>
          <a:ext cx="7047549" cy="59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0EA18D9-B664-CB49-7761-3BB52BEF4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300519"/>
              </p:ext>
            </p:extLst>
          </p:nvPr>
        </p:nvGraphicFramePr>
        <p:xfrm>
          <a:off x="3320368" y="3839828"/>
          <a:ext cx="6983820" cy="62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7B8344B-8190-3843-9226-072C075DD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898412"/>
              </p:ext>
            </p:extLst>
          </p:nvPr>
        </p:nvGraphicFramePr>
        <p:xfrm>
          <a:off x="3278230" y="4493507"/>
          <a:ext cx="6983821" cy="588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8D73F64-F6EC-AFFB-4D60-48B9160B2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882016"/>
              </p:ext>
            </p:extLst>
          </p:nvPr>
        </p:nvGraphicFramePr>
        <p:xfrm>
          <a:off x="3278230" y="5108033"/>
          <a:ext cx="6983820" cy="62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ECDA0B24-76A2-6374-9C67-F766B72FEE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052760"/>
              </p:ext>
            </p:extLst>
          </p:nvPr>
        </p:nvGraphicFramePr>
        <p:xfrm>
          <a:off x="3362506" y="5757633"/>
          <a:ext cx="6899544" cy="623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sp>
        <p:nvSpPr>
          <p:cNvPr id="21" name="Flowchart: Punched Tape 20">
            <a:extLst>
              <a:ext uri="{FF2B5EF4-FFF2-40B4-BE49-F238E27FC236}">
                <a16:creationId xmlns:a16="http://schemas.microsoft.com/office/drawing/2014/main" id="{4D56BAF4-42CA-0C13-F4B4-21E30497030D}"/>
              </a:ext>
            </a:extLst>
          </p:cNvPr>
          <p:cNvSpPr/>
          <p:nvPr/>
        </p:nvSpPr>
        <p:spPr>
          <a:xfrm>
            <a:off x="322729" y="4152973"/>
            <a:ext cx="3738283" cy="1731738"/>
          </a:xfrm>
          <a:prstGeom prst="flowChartPunchedTape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IN" sz="1800" b="1" i="1" dirty="0"/>
              <a:t>Fun Fact: 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Given the high event rate and weak correlation with the target, 57% accuracy can be achieved if we mark all the customers as 1. </a:t>
            </a:r>
          </a:p>
        </p:txBody>
      </p:sp>
    </p:spTree>
    <p:extLst>
      <p:ext uri="{BB962C8B-B14F-4D97-AF65-F5344CB8AC3E}">
        <p14:creationId xmlns:p14="http://schemas.microsoft.com/office/powerpoint/2010/main" val="284182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52112-63D2-F724-C5F7-3791AE3ED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48744"/>
              </p:ext>
            </p:extLst>
          </p:nvPr>
        </p:nvGraphicFramePr>
        <p:xfrm>
          <a:off x="959645" y="3740475"/>
          <a:ext cx="1955800" cy="400050"/>
        </p:xfrm>
        <a:graphic>
          <a:graphicData uri="http://schemas.openxmlformats.org/drawingml/2006/table">
            <a:tbl>
              <a:tblPr/>
              <a:tblGrid>
                <a:gridCol w="863970">
                  <a:extLst>
                    <a:ext uri="{9D8B030D-6E8A-4147-A177-3AD203B41FA5}">
                      <a16:colId xmlns:a16="http://schemas.microsoft.com/office/drawing/2014/main" val="2984270373"/>
                    </a:ext>
                  </a:extLst>
                </a:gridCol>
                <a:gridCol w="1091830">
                  <a:extLst>
                    <a:ext uri="{9D8B030D-6E8A-4147-A177-3AD203B41FA5}">
                      <a16:colId xmlns:a16="http://schemas.microsoft.com/office/drawing/2014/main" val="34543211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7832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7570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8C0AE-AB65-703B-F87F-25D511F4F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74132"/>
              </p:ext>
            </p:extLst>
          </p:nvPr>
        </p:nvGraphicFramePr>
        <p:xfrm>
          <a:off x="797782" y="5831054"/>
          <a:ext cx="1955800" cy="400050"/>
        </p:xfrm>
        <a:graphic>
          <a:graphicData uri="http://schemas.openxmlformats.org/drawingml/2006/table">
            <a:tbl>
              <a:tblPr/>
              <a:tblGrid>
                <a:gridCol w="863970">
                  <a:extLst>
                    <a:ext uri="{9D8B030D-6E8A-4147-A177-3AD203B41FA5}">
                      <a16:colId xmlns:a16="http://schemas.microsoft.com/office/drawing/2014/main" val="2662020428"/>
                    </a:ext>
                  </a:extLst>
                </a:gridCol>
                <a:gridCol w="1091830">
                  <a:extLst>
                    <a:ext uri="{9D8B030D-6E8A-4147-A177-3AD203B41FA5}">
                      <a16:colId xmlns:a16="http://schemas.microsoft.com/office/drawing/2014/main" val="12098888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214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01351"/>
                  </a:ext>
                </a:extLst>
              </a:tr>
            </a:tbl>
          </a:graphicData>
        </a:graphic>
      </p:graphicFrame>
      <p:sp>
        <p:nvSpPr>
          <p:cNvPr id="15" name="Title 15">
            <a:extLst>
              <a:ext uri="{FF2B5EF4-FFF2-40B4-BE49-F238E27FC236}">
                <a16:creationId xmlns:a16="http://schemas.microsoft.com/office/drawing/2014/main" id="{7FE4CB78-7B5A-C952-7621-992E11D3EDB2}"/>
              </a:ext>
            </a:extLst>
          </p:cNvPr>
          <p:cNvSpPr txBox="1">
            <a:spLocks/>
          </p:cNvSpPr>
          <p:nvPr/>
        </p:nvSpPr>
        <p:spPr>
          <a:xfrm>
            <a:off x="0" y="26132"/>
            <a:ext cx="7543800" cy="7484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5" i="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Performance Indicators</a:t>
            </a:r>
            <a:endParaRPr lang="en-IN" sz="3600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048510-C9D7-8683-5D7B-C49B07E40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02471"/>
              </p:ext>
            </p:extLst>
          </p:nvPr>
        </p:nvGraphicFramePr>
        <p:xfrm>
          <a:off x="330996" y="2819002"/>
          <a:ext cx="3213099" cy="800100"/>
        </p:xfrm>
        <a:graphic>
          <a:graphicData uri="http://schemas.openxmlformats.org/drawingml/2006/table">
            <a:tbl>
              <a:tblPr/>
              <a:tblGrid>
                <a:gridCol w="865065">
                  <a:extLst>
                    <a:ext uri="{9D8B030D-6E8A-4147-A177-3AD203B41FA5}">
                      <a16:colId xmlns:a16="http://schemas.microsoft.com/office/drawing/2014/main" val="486816910"/>
                    </a:ext>
                  </a:extLst>
                </a:gridCol>
                <a:gridCol w="1093214">
                  <a:extLst>
                    <a:ext uri="{9D8B030D-6E8A-4147-A177-3AD203B41FA5}">
                      <a16:colId xmlns:a16="http://schemas.microsoft.com/office/drawing/2014/main" val="253888691"/>
                    </a:ext>
                  </a:extLst>
                </a:gridCol>
                <a:gridCol w="617904">
                  <a:extLst>
                    <a:ext uri="{9D8B030D-6E8A-4147-A177-3AD203B41FA5}">
                      <a16:colId xmlns:a16="http://schemas.microsoft.com/office/drawing/2014/main" val="122082076"/>
                    </a:ext>
                  </a:extLst>
                </a:gridCol>
                <a:gridCol w="636916">
                  <a:extLst>
                    <a:ext uri="{9D8B030D-6E8A-4147-A177-3AD203B41FA5}">
                      <a16:colId xmlns:a16="http://schemas.microsoft.com/office/drawing/2014/main" val="1019113022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Training Dataset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16111"/>
                  </a:ext>
                </a:extLst>
              </a:tr>
              <a:tr h="200025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  Predicted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PPI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955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3405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2132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678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6592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67412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E05BF3E-7F97-2BED-2048-F76C329C9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287607"/>
              </p:ext>
            </p:extLst>
          </p:nvPr>
        </p:nvGraphicFramePr>
        <p:xfrm>
          <a:off x="298262" y="4881098"/>
          <a:ext cx="3213099" cy="800100"/>
        </p:xfrm>
        <a:graphic>
          <a:graphicData uri="http://schemas.openxmlformats.org/drawingml/2006/table">
            <a:tbl>
              <a:tblPr/>
              <a:tblGrid>
                <a:gridCol w="865065">
                  <a:extLst>
                    <a:ext uri="{9D8B030D-6E8A-4147-A177-3AD203B41FA5}">
                      <a16:colId xmlns:a16="http://schemas.microsoft.com/office/drawing/2014/main" val="4142629063"/>
                    </a:ext>
                  </a:extLst>
                </a:gridCol>
                <a:gridCol w="1093214">
                  <a:extLst>
                    <a:ext uri="{9D8B030D-6E8A-4147-A177-3AD203B41FA5}">
                      <a16:colId xmlns:a16="http://schemas.microsoft.com/office/drawing/2014/main" val="2508932424"/>
                    </a:ext>
                  </a:extLst>
                </a:gridCol>
                <a:gridCol w="617904">
                  <a:extLst>
                    <a:ext uri="{9D8B030D-6E8A-4147-A177-3AD203B41FA5}">
                      <a16:colId xmlns:a16="http://schemas.microsoft.com/office/drawing/2014/main" val="2473693396"/>
                    </a:ext>
                  </a:extLst>
                </a:gridCol>
                <a:gridCol w="636916">
                  <a:extLst>
                    <a:ext uri="{9D8B030D-6E8A-4147-A177-3AD203B41FA5}">
                      <a16:colId xmlns:a16="http://schemas.microsoft.com/office/drawing/2014/main" val="1174846680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Testing Dataset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60584"/>
                  </a:ext>
                </a:extLst>
              </a:tr>
              <a:tr h="200025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  Predicted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PPI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1049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699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686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78430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effectLst/>
                          <a:latin typeface="Calibri" panose="020F0502020204030204" pitchFamily="34" charset="0"/>
                        </a:rPr>
                        <a:t>1527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768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3CDA1C-404D-A7EE-42C2-06457705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86" y="528475"/>
            <a:ext cx="4328614" cy="304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9D8D3-CFD3-AFD9-BFFB-35EBC63B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86" y="3468536"/>
            <a:ext cx="4328614" cy="290400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D75505E-3E7B-AF51-D2A8-B2B1F0867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264478"/>
              </p:ext>
            </p:extLst>
          </p:nvPr>
        </p:nvGraphicFramePr>
        <p:xfrm>
          <a:off x="484095" y="774586"/>
          <a:ext cx="2583174" cy="1612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9F475E70-2973-B091-2A24-753050A86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547" y="3623951"/>
            <a:ext cx="633098" cy="633098"/>
          </a:xfrm>
          <a:prstGeom prst="rect">
            <a:avLst/>
          </a:prstGeom>
        </p:spPr>
      </p:pic>
      <p:pic>
        <p:nvPicPr>
          <p:cNvPr id="18" name="Graphic 17" descr="Bullseye">
            <a:extLst>
              <a:ext uri="{FF2B5EF4-FFF2-40B4-BE49-F238E27FC236}">
                <a16:creationId xmlns:a16="http://schemas.microsoft.com/office/drawing/2014/main" id="{4967EDED-C1EB-65AD-25A5-CA087AAF36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141" y="5659788"/>
            <a:ext cx="633098" cy="633098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66DEFFB-4358-32D7-C0A8-58A7E9481FB6}"/>
              </a:ext>
            </a:extLst>
          </p:cNvPr>
          <p:cNvSpPr/>
          <p:nvPr/>
        </p:nvSpPr>
        <p:spPr>
          <a:xfrm>
            <a:off x="3067269" y="774586"/>
            <a:ext cx="1702336" cy="546923"/>
          </a:xfrm>
          <a:prstGeom prst="wedgeEllipseCallout">
            <a:avLst>
              <a:gd name="adj1" fmla="val -98727"/>
              <a:gd name="adj2" fmla="val 97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Stratified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72279488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{9181ED08-AF27-4B33-A1CF-89533F12243B}tf22712842_win32</Template>
  <TotalTime>1642</TotalTime>
  <Words>708</Words>
  <Application>Microsoft Office PowerPoint</Application>
  <PresentationFormat>On-screen Show (4:3)</PresentationFormat>
  <Paragraphs>102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Bookman Old Style</vt:lpstr>
      <vt:lpstr>Calibri</vt:lpstr>
      <vt:lpstr>Franklin Gothic Book</vt:lpstr>
      <vt:lpstr>Wingdings</vt:lpstr>
      <vt:lpstr>1_RetrospectVTI</vt:lpstr>
      <vt:lpstr>Worksheet</vt:lpstr>
      <vt:lpstr>Analysis-Personal Protection Insurance (PPI)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Protection Insurance (PPI)</dc:title>
  <dc:creator>Namrata</dc:creator>
  <cp:lastModifiedBy>Namrata</cp:lastModifiedBy>
  <cp:revision>83</cp:revision>
  <dcterms:created xsi:type="dcterms:W3CDTF">2022-05-12T06:45:16Z</dcterms:created>
  <dcterms:modified xsi:type="dcterms:W3CDTF">2022-05-17T14:42:35Z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